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4726223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about.me/kristine.scharaldi" TargetMode="External"/><Relationship Id="rId4" Type="http://schemas.openxmlformats.org/officeDocument/2006/relationships/hyperlink" Target="mailto:ks@kristinescharaldi.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about.me/kristine.scharaldi" TargetMode="External"/><Relationship Id="rId5" Type="http://schemas.openxmlformats.org/officeDocument/2006/relationships/hyperlink" Target="mailto:ks@kristinescharaldi.com" TargetMode="External"/><Relationship Id="rId4" Type="http://schemas.openxmlformats.org/officeDocument/2006/relationships/hyperlink" Target="https://sites.google.com/site/gappssummitnj/evalu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Shape 23"/>
          <p:cNvPicPr preferRelativeResize="0"/>
          <p:nvPr/>
        </p:nvPicPr>
        <p:blipFill>
          <a:blip r:embed="rId3"/>
          <a:stretch>
            <a:fillRect/>
          </a:stretch>
        </p:blipFill>
        <p:spPr>
          <a:xfrm>
            <a:off x="3789750" y="0"/>
            <a:ext cx="5815200" cy="2657857"/>
          </a:xfrm>
          <a:prstGeom prst="rect">
            <a:avLst/>
          </a:prstGeom>
          <a:noFill/>
          <a:ln>
            <a:noFill/>
          </a:ln>
        </p:spPr>
      </p:pic>
      <p:sp>
        <p:nvSpPr>
          <p:cNvPr id="24" name="Shape 24"/>
          <p:cNvSpPr txBox="1">
            <a:spLocks noGrp="1"/>
          </p:cNvSpPr>
          <p:nvPr>
            <p:ph type="ctrTitle"/>
          </p:nvPr>
        </p:nvSpPr>
        <p:spPr>
          <a:xfrm>
            <a:off x="480525" y="184075"/>
            <a:ext cx="3749399" cy="1500899"/>
          </a:xfrm>
          <a:prstGeom prst="rect">
            <a:avLst/>
          </a:prstGeom>
        </p:spPr>
        <p:txBody>
          <a:bodyPr lIns="91425" tIns="91425" rIns="91425" bIns="91425" anchor="b" anchorCtr="0">
            <a:noAutofit/>
          </a:bodyPr>
          <a:lstStyle/>
          <a:p>
            <a:pPr rtl="0">
              <a:spcBef>
                <a:spcPts val="0"/>
              </a:spcBef>
              <a:buNone/>
            </a:pPr>
            <a:r>
              <a:rPr lang="en" sz="3600">
                <a:solidFill>
                  <a:srgbClr val="0000FF"/>
                </a:solidFill>
              </a:rPr>
              <a:t>1:1 with iPads:</a:t>
            </a:r>
          </a:p>
          <a:p>
            <a:pPr>
              <a:spcBef>
                <a:spcPts val="0"/>
              </a:spcBef>
              <a:buNone/>
            </a:pPr>
            <a:r>
              <a:rPr lang="en" sz="3600">
                <a:solidFill>
                  <a:srgbClr val="0000FF"/>
                </a:solidFill>
              </a:rPr>
              <a:t>Google Apps</a:t>
            </a:r>
            <a:r>
              <a:rPr lang="en" sz="3000">
                <a:solidFill>
                  <a:srgbClr val="0000FF"/>
                </a:solidFill>
              </a:rPr>
              <a:t> </a:t>
            </a:r>
          </a:p>
        </p:txBody>
      </p:sp>
      <p:sp>
        <p:nvSpPr>
          <p:cNvPr id="25" name="Shape 25"/>
          <p:cNvSpPr txBox="1">
            <a:spLocks noGrp="1"/>
          </p:cNvSpPr>
          <p:nvPr>
            <p:ph type="subTitle" idx="1"/>
          </p:nvPr>
        </p:nvSpPr>
        <p:spPr>
          <a:xfrm>
            <a:off x="240000" y="1684950"/>
            <a:ext cx="4400399" cy="784799"/>
          </a:xfrm>
          <a:prstGeom prst="rect">
            <a:avLst/>
          </a:prstGeom>
        </p:spPr>
        <p:txBody>
          <a:bodyPr lIns="91425" tIns="91425" rIns="91425" bIns="91425" anchor="t" anchorCtr="0">
            <a:noAutofit/>
          </a:bodyPr>
          <a:lstStyle/>
          <a:p>
            <a:pPr rtl="0">
              <a:spcBef>
                <a:spcPts val="0"/>
              </a:spcBef>
              <a:buNone/>
            </a:pPr>
            <a:r>
              <a:rPr lang="en"/>
              <a:t>presented by </a:t>
            </a:r>
          </a:p>
          <a:p>
            <a:pPr>
              <a:spcBef>
                <a:spcPts val="0"/>
              </a:spcBef>
              <a:buNone/>
            </a:pPr>
            <a:r>
              <a:rPr lang="en"/>
              <a:t>Kristine Scharaldi</a:t>
            </a:r>
          </a:p>
        </p:txBody>
      </p:sp>
      <p:sp>
        <p:nvSpPr>
          <p:cNvPr id="26" name="Shape 26"/>
          <p:cNvSpPr txBox="1"/>
          <p:nvPr/>
        </p:nvSpPr>
        <p:spPr>
          <a:xfrm>
            <a:off x="1538700" y="3251100"/>
            <a:ext cx="6822300" cy="1236299"/>
          </a:xfrm>
          <a:prstGeom prst="rect">
            <a:avLst/>
          </a:prstGeom>
          <a:noFill/>
          <a:ln>
            <a:noFill/>
          </a:ln>
        </p:spPr>
        <p:txBody>
          <a:bodyPr lIns="91425" tIns="91425" rIns="91425" bIns="91425" anchor="t" anchorCtr="0">
            <a:noAutofit/>
          </a:bodyPr>
          <a:lstStyle/>
          <a:p>
            <a:pPr rtl="0">
              <a:spcBef>
                <a:spcPts val="0"/>
              </a:spcBef>
              <a:buNone/>
            </a:pPr>
            <a:r>
              <a:rPr lang="en" sz="2400"/>
              <a:t>email: </a:t>
            </a:r>
            <a:r>
              <a:rPr lang="en" sz="2400">
                <a:hlinkClick r:id="rId4"/>
              </a:rPr>
              <a:t>ks@kristinescharaldi.com</a:t>
            </a:r>
          </a:p>
          <a:p>
            <a:pPr rtl="0">
              <a:spcBef>
                <a:spcPts val="0"/>
              </a:spcBef>
              <a:buNone/>
            </a:pPr>
            <a:r>
              <a:rPr lang="en" sz="2400"/>
              <a:t>web: www.kristinescharaldi.com</a:t>
            </a:r>
          </a:p>
          <a:p>
            <a:pPr rtl="0">
              <a:spcBef>
                <a:spcPts val="0"/>
              </a:spcBef>
              <a:buNone/>
            </a:pPr>
            <a:r>
              <a:rPr lang="en" sz="2400"/>
              <a:t>twitter: @kscharaldi</a:t>
            </a:r>
          </a:p>
          <a:p>
            <a:pPr>
              <a:spcBef>
                <a:spcPts val="0"/>
              </a:spcBef>
              <a:buNone/>
            </a:pPr>
            <a:r>
              <a:rPr lang="en" sz="2400"/>
              <a:t>about me: </a:t>
            </a:r>
            <a:r>
              <a:rPr lang="en" sz="2400">
                <a:hlinkClick r:id="rId5"/>
              </a:rPr>
              <a:t>http://about.me/kristine.scharaldi</a:t>
            </a:r>
            <a:r>
              <a:rPr lang="en" sz="2400"/>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Shape 90"/>
          <p:cNvPicPr preferRelativeResize="0"/>
          <p:nvPr/>
        </p:nvPicPr>
        <p:blipFill rotWithShape="1">
          <a:blip r:embed="rId3"/>
          <a:srcRect r="53089" b="59288"/>
          <a:stretch/>
        </p:blipFill>
        <p:spPr>
          <a:xfrm>
            <a:off x="9250" y="98558"/>
            <a:ext cx="2562109" cy="2076450"/>
          </a:xfrm>
          <a:prstGeom prst="rect">
            <a:avLst/>
          </a:prstGeom>
          <a:noFill/>
          <a:ln>
            <a:noFill/>
          </a:ln>
        </p:spPr>
      </p:pic>
      <p:sp>
        <p:nvSpPr>
          <p:cNvPr id="91" name="Shape 91"/>
          <p:cNvSpPr txBox="1"/>
          <p:nvPr/>
        </p:nvSpPr>
        <p:spPr>
          <a:xfrm>
            <a:off x="-11250" y="1946400"/>
            <a:ext cx="2298299" cy="1250700"/>
          </a:xfrm>
          <a:prstGeom prst="rect">
            <a:avLst/>
          </a:prstGeom>
          <a:noFill/>
          <a:ln>
            <a:noFill/>
          </a:ln>
        </p:spPr>
        <p:txBody>
          <a:bodyPr lIns="91425" tIns="91425" rIns="91425" bIns="91425" anchor="ctr" anchorCtr="0">
            <a:noAutofit/>
          </a:bodyPr>
          <a:lstStyle/>
          <a:p>
            <a:pPr algn="ctr" rtl="0">
              <a:spcBef>
                <a:spcPts val="0"/>
              </a:spcBef>
              <a:buNone/>
            </a:pPr>
            <a:r>
              <a:rPr lang="en" sz="3600" b="1">
                <a:solidFill>
                  <a:schemeClr val="dk1"/>
                </a:solidFill>
              </a:rPr>
              <a:t>Google</a:t>
            </a:r>
          </a:p>
          <a:p>
            <a:pPr lvl="0" algn="ctr" rtl="0">
              <a:spcBef>
                <a:spcPts val="0"/>
              </a:spcBef>
              <a:buNone/>
            </a:pPr>
            <a:r>
              <a:rPr lang="en" sz="3600" b="1">
                <a:solidFill>
                  <a:schemeClr val="dk1"/>
                </a:solidFill>
              </a:rPr>
              <a:t>Maps</a:t>
            </a:r>
          </a:p>
        </p:txBody>
      </p:sp>
      <p:pic>
        <p:nvPicPr>
          <p:cNvPr id="92" name="Shape 92"/>
          <p:cNvPicPr preferRelativeResize="0"/>
          <p:nvPr/>
        </p:nvPicPr>
        <p:blipFill rotWithShape="1">
          <a:blip r:embed="rId4"/>
          <a:srcRect r="52856" b="51976"/>
          <a:stretch/>
        </p:blipFill>
        <p:spPr>
          <a:xfrm>
            <a:off x="52762" y="73775"/>
            <a:ext cx="2170275" cy="2025028"/>
          </a:xfrm>
          <a:prstGeom prst="rect">
            <a:avLst/>
          </a:prstGeom>
          <a:noFill/>
          <a:ln>
            <a:noFill/>
          </a:ln>
        </p:spPr>
      </p:pic>
      <p:pic>
        <p:nvPicPr>
          <p:cNvPr id="93" name="Shape 93"/>
          <p:cNvPicPr preferRelativeResize="0"/>
          <p:nvPr/>
        </p:nvPicPr>
        <p:blipFill rotWithShape="1">
          <a:blip r:embed="rId5"/>
          <a:srcRect r="54769" b="53673"/>
          <a:stretch/>
        </p:blipFill>
        <p:spPr>
          <a:xfrm>
            <a:off x="-8530" y="54800"/>
            <a:ext cx="2292863" cy="2011550"/>
          </a:xfrm>
          <a:prstGeom prst="rect">
            <a:avLst/>
          </a:prstGeom>
          <a:noFill/>
          <a:ln>
            <a:noFill/>
          </a:ln>
        </p:spPr>
      </p:pic>
      <p:pic>
        <p:nvPicPr>
          <p:cNvPr id="94" name="Shape 94"/>
          <p:cNvPicPr preferRelativeResize="0"/>
          <p:nvPr/>
        </p:nvPicPr>
        <p:blipFill rotWithShape="1">
          <a:blip r:embed="rId6"/>
          <a:srcRect r="61051" b="51418"/>
          <a:stretch/>
        </p:blipFill>
        <p:spPr>
          <a:xfrm>
            <a:off x="6706612" y="98557"/>
            <a:ext cx="2099249" cy="2225696"/>
          </a:xfrm>
          <a:prstGeom prst="rect">
            <a:avLst/>
          </a:prstGeom>
          <a:noFill/>
          <a:ln>
            <a:noFill/>
          </a:ln>
        </p:spPr>
      </p:pic>
      <p:sp>
        <p:nvSpPr>
          <p:cNvPr id="95" name="Shape 95"/>
          <p:cNvSpPr txBox="1"/>
          <p:nvPr/>
        </p:nvSpPr>
        <p:spPr>
          <a:xfrm>
            <a:off x="6759487" y="20519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a:t>
            </a:r>
          </a:p>
          <a:p>
            <a:pPr lvl="0" algn="ctr" rtl="0">
              <a:spcBef>
                <a:spcPts val="0"/>
              </a:spcBef>
              <a:buNone/>
            </a:pPr>
            <a:r>
              <a:rPr lang="en" sz="3600" b="1">
                <a:solidFill>
                  <a:schemeClr val="dk1"/>
                </a:solidFill>
              </a:rPr>
              <a:t>Earth</a:t>
            </a:r>
          </a:p>
        </p:txBody>
      </p:sp>
      <p:sp>
        <p:nvSpPr>
          <p:cNvPr id="96" name="Shape 96"/>
          <p:cNvSpPr txBox="1"/>
          <p:nvPr/>
        </p:nvSpPr>
        <p:spPr>
          <a:xfrm>
            <a:off x="2058450" y="1682875"/>
            <a:ext cx="4863000"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search and view locations all over the world</a:t>
            </a:r>
          </a:p>
          <a:p>
            <a:pPr marL="457200" lvl="0" indent="-381000" rtl="0">
              <a:spcBef>
                <a:spcPts val="600"/>
              </a:spcBef>
              <a:buClr>
                <a:srgbClr val="073763"/>
              </a:buClr>
              <a:buSzPct val="100000"/>
              <a:buFont typeface="Arial"/>
              <a:buChar char="●"/>
            </a:pPr>
            <a:r>
              <a:rPr lang="en" sz="2400">
                <a:solidFill>
                  <a:srgbClr val="073763"/>
                </a:solidFill>
              </a:rPr>
              <a:t>voice-guided GPS directions</a:t>
            </a:r>
          </a:p>
          <a:p>
            <a:pPr marL="457200" lvl="0" indent="-381000" rtl="0">
              <a:spcBef>
                <a:spcPts val="600"/>
              </a:spcBef>
              <a:buClr>
                <a:srgbClr val="073763"/>
              </a:buClr>
              <a:buSzPct val="100000"/>
              <a:buFont typeface="Arial"/>
              <a:buChar char="●"/>
            </a:pPr>
            <a:r>
              <a:rPr lang="en" sz="2400">
                <a:solidFill>
                  <a:srgbClr val="073763"/>
                </a:solidFill>
              </a:rPr>
              <a:t>explore by zooming in and out</a:t>
            </a:r>
          </a:p>
          <a:p>
            <a:pPr marL="457200" lvl="0" indent="-381000" rtl="0">
              <a:spcBef>
                <a:spcPts val="600"/>
              </a:spcBef>
              <a:buClr>
                <a:srgbClr val="073763"/>
              </a:buClr>
              <a:buSzPct val="100000"/>
              <a:buFont typeface="Arial"/>
              <a:buChar char="●"/>
            </a:pPr>
            <a:r>
              <a:rPr lang="en" sz="2400">
                <a:solidFill>
                  <a:srgbClr val="073763"/>
                </a:solidFill>
              </a:rPr>
              <a:t>can view in standard and  satellite with 3D </a:t>
            </a:r>
          </a:p>
          <a:p>
            <a:pPr marL="457200" lvl="0" indent="-381000" rtl="0">
              <a:spcBef>
                <a:spcPts val="600"/>
              </a:spcBef>
              <a:buClr>
                <a:srgbClr val="073763"/>
              </a:buClr>
              <a:buSzPct val="100000"/>
              <a:buFont typeface="Arial"/>
              <a:buChar char="●"/>
            </a:pPr>
            <a:r>
              <a:rPr lang="en" sz="2400">
                <a:solidFill>
                  <a:srgbClr val="073763"/>
                </a:solidFill>
              </a:rPr>
              <a:t>use street view (orange icon of person) to explore 360 degrees panaramic images</a:t>
            </a:r>
          </a:p>
          <a:p>
            <a:pPr lvl="0" rtl="0">
              <a:spcBef>
                <a:spcPts val="600"/>
              </a:spcBef>
              <a:buNone/>
            </a:pPr>
            <a:endParaRPr sz="2400">
              <a:solidFill>
                <a:srgbClr val="073763"/>
              </a:solidFill>
            </a:endParaRPr>
          </a:p>
          <a:p>
            <a:pPr lvl="0" rtl="0">
              <a:spcBef>
                <a:spcPts val="600"/>
              </a:spcBef>
              <a:buNone/>
            </a:pPr>
            <a:endParaRPr sz="2400">
              <a:solidFill>
                <a:srgbClr val="073763"/>
              </a:solidFill>
            </a:endParaRPr>
          </a:p>
          <a:p>
            <a:pPr lvl="0" rtl="0">
              <a:spcBef>
                <a:spcPts val="600"/>
              </a:spcBef>
              <a:buNone/>
            </a:pPr>
            <a:endParaRPr sz="2400">
              <a:solidFill>
                <a:srgbClr val="073763"/>
              </a:solidFil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p:nvPr/>
        </p:nvSpPr>
        <p:spPr>
          <a:xfrm>
            <a:off x="640350" y="3830900"/>
            <a:ext cx="2198099" cy="870300"/>
          </a:xfrm>
          <a:prstGeom prst="rect">
            <a:avLst/>
          </a:prstGeom>
          <a:noFill/>
          <a:ln>
            <a:noFill/>
          </a:ln>
        </p:spPr>
        <p:txBody>
          <a:bodyPr lIns="91425" tIns="91425" rIns="91425" bIns="91425" anchor="ctr" anchorCtr="0">
            <a:noAutofit/>
          </a:bodyPr>
          <a:lstStyle/>
          <a:p>
            <a:pPr lvl="0" rtl="0">
              <a:spcBef>
                <a:spcPts val="0"/>
              </a:spcBef>
              <a:buNone/>
            </a:pPr>
            <a:r>
              <a:rPr lang="en" sz="2400" b="1">
                <a:solidFill>
                  <a:schemeClr val="dk1"/>
                </a:solidFill>
              </a:rPr>
              <a:t>Google +</a:t>
            </a:r>
          </a:p>
        </p:txBody>
      </p:sp>
      <p:sp>
        <p:nvSpPr>
          <p:cNvPr id="102" name="Shape 102"/>
          <p:cNvSpPr txBox="1"/>
          <p:nvPr/>
        </p:nvSpPr>
        <p:spPr>
          <a:xfrm>
            <a:off x="580000" y="137375"/>
            <a:ext cx="5212200" cy="1266900"/>
          </a:xfrm>
          <a:prstGeom prst="rect">
            <a:avLst/>
          </a:prstGeom>
          <a:noFill/>
          <a:ln>
            <a:noFill/>
          </a:ln>
        </p:spPr>
        <p:txBody>
          <a:bodyPr lIns="91425" tIns="91425" rIns="91425" bIns="91425" anchor="ctr" anchorCtr="0">
            <a:noAutofit/>
          </a:bodyPr>
          <a:lstStyle/>
          <a:p>
            <a:pPr lvl="0" rtl="0">
              <a:spcBef>
                <a:spcPts val="0"/>
              </a:spcBef>
              <a:buNone/>
            </a:pPr>
            <a:r>
              <a:rPr lang="en" sz="3000" b="1">
                <a:solidFill>
                  <a:srgbClr val="073763"/>
                </a:solidFill>
              </a:rPr>
              <a:t>More Google iOS Apps:</a:t>
            </a:r>
          </a:p>
        </p:txBody>
      </p:sp>
      <p:pic>
        <p:nvPicPr>
          <p:cNvPr id="103" name="Shape 103"/>
          <p:cNvPicPr preferRelativeResize="0"/>
          <p:nvPr/>
        </p:nvPicPr>
        <p:blipFill rotWithShape="1">
          <a:blip r:embed="rId3"/>
          <a:srcRect r="52794" b="53505"/>
          <a:stretch/>
        </p:blipFill>
        <p:spPr>
          <a:xfrm>
            <a:off x="291600" y="1541275"/>
            <a:ext cx="2439370" cy="2112762"/>
          </a:xfrm>
          <a:prstGeom prst="rect">
            <a:avLst/>
          </a:prstGeom>
          <a:noFill/>
          <a:ln>
            <a:noFill/>
          </a:ln>
        </p:spPr>
      </p:pic>
      <p:sp>
        <p:nvSpPr>
          <p:cNvPr id="104" name="Shape 104"/>
          <p:cNvSpPr txBox="1"/>
          <p:nvPr/>
        </p:nvSpPr>
        <p:spPr>
          <a:xfrm>
            <a:off x="7036250" y="3830900"/>
            <a:ext cx="1709100" cy="870300"/>
          </a:xfrm>
          <a:prstGeom prst="rect">
            <a:avLst/>
          </a:prstGeom>
          <a:noFill/>
          <a:ln>
            <a:noFill/>
          </a:ln>
        </p:spPr>
        <p:txBody>
          <a:bodyPr lIns="91425" tIns="91425" rIns="91425" bIns="91425" anchor="ctr" anchorCtr="0">
            <a:noAutofit/>
          </a:bodyPr>
          <a:lstStyle/>
          <a:p>
            <a:pPr lvl="0" rtl="0">
              <a:spcBef>
                <a:spcPts val="0"/>
              </a:spcBef>
              <a:buNone/>
            </a:pPr>
            <a:r>
              <a:rPr lang="en" sz="2400" b="1">
                <a:solidFill>
                  <a:schemeClr val="dk1"/>
                </a:solidFill>
              </a:rPr>
              <a:t>Gmail</a:t>
            </a:r>
          </a:p>
        </p:txBody>
      </p:sp>
      <p:pic>
        <p:nvPicPr>
          <p:cNvPr id="105" name="Shape 105"/>
          <p:cNvPicPr preferRelativeResize="0"/>
          <p:nvPr/>
        </p:nvPicPr>
        <p:blipFill rotWithShape="1">
          <a:blip r:embed="rId4"/>
          <a:srcRect r="50738" b="49186"/>
          <a:stretch/>
        </p:blipFill>
        <p:spPr>
          <a:xfrm>
            <a:off x="6529800" y="1600739"/>
            <a:ext cx="2488200" cy="2135485"/>
          </a:xfrm>
          <a:prstGeom prst="rect">
            <a:avLst/>
          </a:prstGeom>
          <a:noFill/>
          <a:ln>
            <a:noFill/>
          </a:ln>
        </p:spPr>
      </p:pic>
      <p:sp>
        <p:nvSpPr>
          <p:cNvPr id="106" name="Shape 106"/>
          <p:cNvSpPr txBox="1"/>
          <p:nvPr/>
        </p:nvSpPr>
        <p:spPr>
          <a:xfrm>
            <a:off x="3372575" y="3830900"/>
            <a:ext cx="2793300" cy="870300"/>
          </a:xfrm>
          <a:prstGeom prst="rect">
            <a:avLst/>
          </a:prstGeom>
          <a:noFill/>
          <a:ln>
            <a:noFill/>
          </a:ln>
        </p:spPr>
        <p:txBody>
          <a:bodyPr lIns="91425" tIns="91425" rIns="91425" bIns="91425" anchor="ctr" anchorCtr="0">
            <a:noAutofit/>
          </a:bodyPr>
          <a:lstStyle/>
          <a:p>
            <a:pPr lvl="0" rtl="0">
              <a:spcBef>
                <a:spcPts val="0"/>
              </a:spcBef>
              <a:buNone/>
            </a:pPr>
            <a:r>
              <a:rPr lang="en" sz="2400" b="1">
                <a:solidFill>
                  <a:schemeClr val="dk1"/>
                </a:solidFill>
              </a:rPr>
              <a:t>Google Hangouts</a:t>
            </a:r>
          </a:p>
        </p:txBody>
      </p:sp>
      <p:pic>
        <p:nvPicPr>
          <p:cNvPr id="107" name="Shape 107"/>
          <p:cNvPicPr preferRelativeResize="0"/>
          <p:nvPr/>
        </p:nvPicPr>
        <p:blipFill rotWithShape="1">
          <a:blip r:embed="rId5"/>
          <a:srcRect r="60417" b="59043"/>
          <a:stretch/>
        </p:blipFill>
        <p:spPr>
          <a:xfrm>
            <a:off x="3500459" y="1495425"/>
            <a:ext cx="2170265" cy="211454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p:nvPr/>
        </p:nvSpPr>
        <p:spPr>
          <a:xfrm>
            <a:off x="411775" y="3336550"/>
            <a:ext cx="2793300" cy="870300"/>
          </a:xfrm>
          <a:prstGeom prst="rect">
            <a:avLst/>
          </a:prstGeom>
          <a:noFill/>
          <a:ln>
            <a:noFill/>
          </a:ln>
        </p:spPr>
        <p:txBody>
          <a:bodyPr lIns="91425" tIns="91425" rIns="91425" bIns="91425" anchor="ctr" anchorCtr="0">
            <a:noAutofit/>
          </a:bodyPr>
          <a:lstStyle/>
          <a:p>
            <a:pPr lvl="0" rtl="0">
              <a:spcBef>
                <a:spcPts val="0"/>
              </a:spcBef>
              <a:buNone/>
            </a:pPr>
            <a:r>
              <a:rPr lang="en" sz="2400" b="1">
                <a:solidFill>
                  <a:schemeClr val="dk1"/>
                </a:solidFill>
              </a:rPr>
              <a:t>Google Forms</a:t>
            </a:r>
          </a:p>
        </p:txBody>
      </p:sp>
      <p:sp>
        <p:nvSpPr>
          <p:cNvPr id="113" name="Shape 113"/>
          <p:cNvSpPr txBox="1"/>
          <p:nvPr/>
        </p:nvSpPr>
        <p:spPr>
          <a:xfrm>
            <a:off x="580000" y="137375"/>
            <a:ext cx="6456300" cy="1266900"/>
          </a:xfrm>
          <a:prstGeom prst="rect">
            <a:avLst/>
          </a:prstGeom>
          <a:noFill/>
          <a:ln>
            <a:noFill/>
          </a:ln>
        </p:spPr>
        <p:txBody>
          <a:bodyPr lIns="91425" tIns="91425" rIns="91425" bIns="91425" anchor="ctr" anchorCtr="0">
            <a:noAutofit/>
          </a:bodyPr>
          <a:lstStyle/>
          <a:p>
            <a:pPr lvl="0" rtl="0">
              <a:spcBef>
                <a:spcPts val="0"/>
              </a:spcBef>
              <a:buNone/>
            </a:pPr>
            <a:r>
              <a:rPr lang="en" sz="3000" b="1">
                <a:solidFill>
                  <a:srgbClr val="073763"/>
                </a:solidFill>
              </a:rPr>
              <a:t>Google Apps with Limitations:</a:t>
            </a:r>
          </a:p>
        </p:txBody>
      </p:sp>
      <p:pic>
        <p:nvPicPr>
          <p:cNvPr id="114" name="Shape 114"/>
          <p:cNvPicPr preferRelativeResize="0"/>
          <p:nvPr/>
        </p:nvPicPr>
        <p:blipFill>
          <a:blip r:embed="rId3"/>
          <a:stretch>
            <a:fillRect/>
          </a:stretch>
        </p:blipFill>
        <p:spPr>
          <a:xfrm>
            <a:off x="867675" y="1517612"/>
            <a:ext cx="1742749" cy="1742749"/>
          </a:xfrm>
          <a:prstGeom prst="rect">
            <a:avLst/>
          </a:prstGeom>
          <a:noFill/>
          <a:ln>
            <a:noFill/>
          </a:ln>
        </p:spPr>
      </p:pic>
      <p:sp>
        <p:nvSpPr>
          <p:cNvPr id="115" name="Shape 115"/>
          <p:cNvSpPr txBox="1"/>
          <p:nvPr/>
        </p:nvSpPr>
        <p:spPr>
          <a:xfrm>
            <a:off x="5826000" y="3126475"/>
            <a:ext cx="2793300" cy="1404300"/>
          </a:xfrm>
          <a:prstGeom prst="rect">
            <a:avLst/>
          </a:prstGeom>
          <a:noFill/>
          <a:ln>
            <a:noFill/>
          </a:ln>
        </p:spPr>
        <p:txBody>
          <a:bodyPr lIns="91425" tIns="91425" rIns="91425" bIns="91425" anchor="ctr" anchorCtr="0">
            <a:noAutofit/>
          </a:bodyPr>
          <a:lstStyle/>
          <a:p>
            <a:pPr lvl="0" rtl="0">
              <a:spcBef>
                <a:spcPts val="0"/>
              </a:spcBef>
              <a:buNone/>
            </a:pPr>
            <a:r>
              <a:rPr lang="en" sz="2400" b="1">
                <a:solidFill>
                  <a:schemeClr val="dk1"/>
                </a:solidFill>
              </a:rPr>
              <a:t>Google Slides</a:t>
            </a:r>
          </a:p>
          <a:p>
            <a:pPr lvl="0" rtl="0">
              <a:spcBef>
                <a:spcPts val="0"/>
              </a:spcBef>
              <a:buNone/>
            </a:pPr>
            <a:r>
              <a:rPr lang="en" sz="2400" b="1">
                <a:solidFill>
                  <a:schemeClr val="dk1"/>
                </a:solidFill>
              </a:rPr>
              <a:t>(Presentations)</a:t>
            </a:r>
          </a:p>
        </p:txBody>
      </p:sp>
      <p:pic>
        <p:nvPicPr>
          <p:cNvPr id="116" name="Shape 116"/>
          <p:cNvPicPr preferRelativeResize="0"/>
          <p:nvPr/>
        </p:nvPicPr>
        <p:blipFill>
          <a:blip r:embed="rId4"/>
          <a:stretch>
            <a:fillRect/>
          </a:stretch>
        </p:blipFill>
        <p:spPr>
          <a:xfrm>
            <a:off x="5954475" y="1420575"/>
            <a:ext cx="1866386" cy="183182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Shape 121"/>
          <p:cNvPicPr preferRelativeResize="0"/>
          <p:nvPr/>
        </p:nvPicPr>
        <p:blipFill>
          <a:blip r:embed="rId3"/>
          <a:stretch>
            <a:fillRect/>
          </a:stretch>
        </p:blipFill>
        <p:spPr>
          <a:xfrm>
            <a:off x="5276200" y="110196"/>
            <a:ext cx="3967599" cy="1813399"/>
          </a:xfrm>
          <a:prstGeom prst="rect">
            <a:avLst/>
          </a:prstGeom>
          <a:noFill/>
          <a:ln>
            <a:noFill/>
          </a:ln>
        </p:spPr>
      </p:pic>
      <p:sp>
        <p:nvSpPr>
          <p:cNvPr id="122" name="Shape 122"/>
          <p:cNvSpPr txBox="1">
            <a:spLocks noGrp="1"/>
          </p:cNvSpPr>
          <p:nvPr>
            <p:ph type="ctrTitle"/>
          </p:nvPr>
        </p:nvSpPr>
        <p:spPr>
          <a:xfrm>
            <a:off x="0" y="213225"/>
            <a:ext cx="5525699" cy="1159799"/>
          </a:xfrm>
          <a:prstGeom prst="rect">
            <a:avLst/>
          </a:prstGeom>
        </p:spPr>
        <p:txBody>
          <a:bodyPr lIns="91425" tIns="91425" rIns="91425" bIns="91425" anchor="b" anchorCtr="0">
            <a:noAutofit/>
          </a:bodyPr>
          <a:lstStyle/>
          <a:p>
            <a:pPr rtl="0">
              <a:spcBef>
                <a:spcPts val="0"/>
              </a:spcBef>
              <a:buNone/>
            </a:pPr>
            <a:r>
              <a:rPr lang="en" sz="3000">
                <a:solidFill>
                  <a:srgbClr val="0000FF"/>
                </a:solidFill>
              </a:rPr>
              <a:t>Thank you for attending:</a:t>
            </a:r>
          </a:p>
          <a:p>
            <a:pPr lvl="0" rtl="0">
              <a:spcBef>
                <a:spcPts val="0"/>
              </a:spcBef>
              <a:buNone/>
            </a:pPr>
            <a:r>
              <a:rPr lang="en" sz="3000">
                <a:solidFill>
                  <a:srgbClr val="0000FF"/>
                </a:solidFill>
              </a:rPr>
              <a:t>1:1 with iPads: Google Apps</a:t>
            </a:r>
          </a:p>
        </p:txBody>
      </p:sp>
      <p:sp>
        <p:nvSpPr>
          <p:cNvPr id="123" name="Shape 123"/>
          <p:cNvSpPr txBox="1">
            <a:spLocks noGrp="1"/>
          </p:cNvSpPr>
          <p:nvPr>
            <p:ph type="subTitle" idx="1"/>
          </p:nvPr>
        </p:nvSpPr>
        <p:spPr>
          <a:xfrm>
            <a:off x="-534500" y="1293200"/>
            <a:ext cx="6566400" cy="784799"/>
          </a:xfrm>
          <a:prstGeom prst="rect">
            <a:avLst/>
          </a:prstGeom>
        </p:spPr>
        <p:txBody>
          <a:bodyPr lIns="91425" tIns="91425" rIns="91425" bIns="91425" anchor="t" anchorCtr="0">
            <a:noAutofit/>
          </a:bodyPr>
          <a:lstStyle/>
          <a:p>
            <a:pPr lvl="0" rtl="0">
              <a:spcBef>
                <a:spcPts val="0"/>
              </a:spcBef>
              <a:buNone/>
            </a:pPr>
            <a:r>
              <a:rPr lang="en"/>
              <a:t>presented by Kristine Scharaldi</a:t>
            </a:r>
          </a:p>
        </p:txBody>
      </p:sp>
      <p:sp>
        <p:nvSpPr>
          <p:cNvPr id="124" name="Shape 124"/>
          <p:cNvSpPr txBox="1"/>
          <p:nvPr/>
        </p:nvSpPr>
        <p:spPr>
          <a:xfrm>
            <a:off x="685800" y="3327275"/>
            <a:ext cx="7937700" cy="1923299"/>
          </a:xfrm>
          <a:prstGeom prst="rect">
            <a:avLst/>
          </a:prstGeom>
          <a:noFill/>
          <a:ln>
            <a:noFill/>
          </a:ln>
        </p:spPr>
        <p:txBody>
          <a:bodyPr lIns="91425" tIns="91425" rIns="91425" bIns="91425" anchor="ctr" anchorCtr="0">
            <a:noAutofit/>
          </a:bodyPr>
          <a:lstStyle/>
          <a:p>
            <a:pPr rtl="0">
              <a:spcBef>
                <a:spcPts val="0"/>
              </a:spcBef>
              <a:buNone/>
            </a:pPr>
            <a:r>
              <a:rPr lang="en" sz="2400"/>
              <a:t>Online Conference Evaluation:</a:t>
            </a:r>
          </a:p>
          <a:p>
            <a:pPr lvl="0" rtl="0">
              <a:spcBef>
                <a:spcPts val="0"/>
              </a:spcBef>
              <a:buNone/>
            </a:pPr>
            <a:r>
              <a:rPr lang="en" sz="2400" u="sng">
                <a:solidFill>
                  <a:srgbClr val="0000FF"/>
                </a:solidFill>
                <a:latin typeface="Calibri"/>
                <a:ea typeface="Calibri"/>
                <a:cs typeface="Calibri"/>
                <a:sym typeface="Calibri"/>
                <a:hlinkClick r:id="rId4"/>
              </a:rPr>
              <a:t>https:/sites.google.com/site/gappssummitnj/evaluation</a:t>
            </a:r>
            <a:r>
              <a:rPr lang="en" sz="2400">
                <a:solidFill>
                  <a:srgbClr val="1F497D"/>
                </a:solidFill>
                <a:latin typeface="Calibri"/>
                <a:ea typeface="Calibri"/>
                <a:cs typeface="Calibri"/>
                <a:sym typeface="Calibri"/>
              </a:rPr>
              <a:t> </a:t>
            </a:r>
          </a:p>
        </p:txBody>
      </p:sp>
      <p:sp>
        <p:nvSpPr>
          <p:cNvPr id="125" name="Shape 125"/>
          <p:cNvSpPr txBox="1"/>
          <p:nvPr/>
        </p:nvSpPr>
        <p:spPr>
          <a:xfrm>
            <a:off x="1160850" y="2152200"/>
            <a:ext cx="6822300" cy="1236299"/>
          </a:xfrm>
          <a:prstGeom prst="rect">
            <a:avLst/>
          </a:prstGeom>
          <a:noFill/>
          <a:ln>
            <a:noFill/>
          </a:ln>
        </p:spPr>
        <p:txBody>
          <a:bodyPr lIns="91425" tIns="91425" rIns="91425" bIns="91425" anchor="t" anchorCtr="0">
            <a:noAutofit/>
          </a:bodyPr>
          <a:lstStyle/>
          <a:p>
            <a:pPr lvl="0" rtl="0">
              <a:spcBef>
                <a:spcPts val="0"/>
              </a:spcBef>
              <a:buNone/>
            </a:pPr>
            <a:r>
              <a:rPr lang="en" sz="2400"/>
              <a:t>email: </a:t>
            </a:r>
            <a:r>
              <a:rPr lang="en" sz="2400">
                <a:hlinkClick r:id="rId5"/>
              </a:rPr>
              <a:t>ks@kristinescharaldi.com</a:t>
            </a:r>
          </a:p>
          <a:p>
            <a:pPr lvl="0" rtl="0">
              <a:spcBef>
                <a:spcPts val="0"/>
              </a:spcBef>
              <a:buNone/>
            </a:pPr>
            <a:r>
              <a:rPr lang="en" sz="2400"/>
              <a:t>web: www.kristinescharaldi.com</a:t>
            </a:r>
          </a:p>
          <a:p>
            <a:pPr lvl="0" rtl="0">
              <a:spcBef>
                <a:spcPts val="0"/>
              </a:spcBef>
              <a:buNone/>
            </a:pPr>
            <a:r>
              <a:rPr lang="en" sz="2400"/>
              <a:t>twitter: @kscharaldi</a:t>
            </a:r>
          </a:p>
          <a:p>
            <a:pPr lvl="0" rtl="0">
              <a:spcBef>
                <a:spcPts val="0"/>
              </a:spcBef>
              <a:buNone/>
            </a:pPr>
            <a:r>
              <a:rPr lang="en" sz="2400"/>
              <a:t>about me: </a:t>
            </a:r>
            <a:r>
              <a:rPr lang="en" sz="2400">
                <a:hlinkClick r:id="rId6"/>
              </a:rPr>
              <a:t>http://about.me/kristine.scharaldi</a:t>
            </a:r>
            <a:r>
              <a:rPr lang="en" sz="2400"/>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Agenda</a:t>
            </a:r>
            <a:r>
              <a:rPr lang="en" sz="3000" b="0"/>
              <a:t>/</a:t>
            </a:r>
            <a:r>
              <a:rPr lang="en" sz="3000"/>
              <a:t>Learner Outcomes:</a:t>
            </a:r>
          </a:p>
        </p:txBody>
      </p:sp>
      <p:sp>
        <p:nvSpPr>
          <p:cNvPr id="32" name="Shape 3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solidFill>
                  <a:srgbClr val="073763"/>
                </a:solidFill>
              </a:rPr>
              <a:t>This session will highlight how Google Drive, Docs, Sheets, and other Google Apps operate, and will share some of the limitations of some other apps on the iPad, such as the use of Slides and Forms. </a:t>
            </a:r>
          </a:p>
          <a:p>
            <a:pPr>
              <a:spcBef>
                <a:spcPts val="0"/>
              </a:spcBef>
              <a:buNone/>
            </a:pPr>
            <a:r>
              <a:rPr lang="en">
                <a:solidFill>
                  <a:srgbClr val="073763"/>
                </a:solidFill>
              </a:rPr>
              <a:t>Learn how to navigate, customize, and collaborate with Google apps on the iPad.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p:nvPr/>
        </p:nvSpPr>
        <p:spPr>
          <a:xfrm>
            <a:off x="141150" y="1946400"/>
            <a:ext cx="2298299" cy="1250700"/>
          </a:xfrm>
          <a:prstGeom prst="rect">
            <a:avLst/>
          </a:prstGeom>
          <a:noFill/>
          <a:ln>
            <a:noFill/>
          </a:ln>
        </p:spPr>
        <p:txBody>
          <a:bodyPr lIns="91425" tIns="91425" rIns="91425" bIns="91425" anchor="ctr" anchorCtr="0">
            <a:noAutofit/>
          </a:bodyPr>
          <a:lstStyle/>
          <a:p>
            <a:pPr lvl="0" rtl="0">
              <a:spcBef>
                <a:spcPts val="0"/>
              </a:spcBef>
              <a:buNone/>
            </a:pPr>
            <a:r>
              <a:rPr lang="en" sz="3600" b="1">
                <a:solidFill>
                  <a:schemeClr val="dk1"/>
                </a:solidFill>
              </a:rPr>
              <a:t>Google Search</a:t>
            </a:r>
          </a:p>
        </p:txBody>
      </p:sp>
      <p:pic>
        <p:nvPicPr>
          <p:cNvPr id="38" name="Shape 38"/>
          <p:cNvPicPr preferRelativeResize="0"/>
          <p:nvPr/>
        </p:nvPicPr>
        <p:blipFill rotWithShape="1">
          <a:blip r:embed="rId3"/>
          <a:srcRect r="62874" b="54753"/>
          <a:stretch/>
        </p:blipFill>
        <p:spPr>
          <a:xfrm>
            <a:off x="-11250" y="49782"/>
            <a:ext cx="2099253" cy="2011549"/>
          </a:xfrm>
          <a:prstGeom prst="rect">
            <a:avLst/>
          </a:prstGeom>
          <a:noFill/>
          <a:ln>
            <a:noFill/>
          </a:ln>
        </p:spPr>
      </p:pic>
      <p:sp>
        <p:nvSpPr>
          <p:cNvPr id="39" name="Shape 39"/>
          <p:cNvSpPr txBox="1"/>
          <p:nvPr/>
        </p:nvSpPr>
        <p:spPr>
          <a:xfrm>
            <a:off x="2498350" y="387475"/>
            <a:ext cx="6398099" cy="43215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a:t>
            </a:r>
          </a:p>
          <a:p>
            <a:pPr lvl="0" rtl="0">
              <a:spcBef>
                <a:spcPts val="600"/>
              </a:spcBef>
              <a:buNone/>
            </a:pPr>
            <a:endParaRPr>
              <a:solidFill>
                <a:srgbClr val="073763"/>
              </a:solidFill>
            </a:endParaRPr>
          </a:p>
          <a:p>
            <a:pPr lvl="0" rtl="0">
              <a:spcBef>
                <a:spcPts val="600"/>
              </a:spcBef>
              <a:buNone/>
            </a:pPr>
            <a:r>
              <a:rPr lang="en" sz="2400">
                <a:solidFill>
                  <a:srgbClr val="073763"/>
                </a:solidFill>
              </a:rPr>
              <a:t>“Okay Google” will start a voice seach...</a:t>
            </a:r>
          </a:p>
          <a:p>
            <a:pPr marL="457200" lvl="0" indent="-381000" rtl="0">
              <a:spcBef>
                <a:spcPts val="600"/>
              </a:spcBef>
              <a:buClr>
                <a:srgbClr val="073763"/>
              </a:buClr>
              <a:buSzPct val="100000"/>
              <a:buFont typeface="Arial"/>
              <a:buChar char="●"/>
            </a:pPr>
            <a:r>
              <a:rPr lang="en" sz="2400">
                <a:solidFill>
                  <a:srgbClr val="073763"/>
                </a:solidFill>
              </a:rPr>
              <a:t>tap microphone icon in address bar and speak question aloud</a:t>
            </a:r>
          </a:p>
          <a:p>
            <a:pPr marL="457200" lvl="0" indent="-381000" rtl="0">
              <a:spcBef>
                <a:spcPts val="600"/>
              </a:spcBef>
              <a:buClr>
                <a:srgbClr val="073763"/>
              </a:buClr>
              <a:buSzPct val="100000"/>
              <a:buFont typeface="Arial"/>
              <a:buChar char="●"/>
            </a:pPr>
            <a:r>
              <a:rPr lang="en" sz="2400">
                <a:solidFill>
                  <a:srgbClr val="073763"/>
                </a:solidFill>
              </a:rPr>
              <a:t>a response will be a computer-spoken answer as well as search results with links</a:t>
            </a:r>
          </a:p>
          <a:p>
            <a:pPr rtl="0">
              <a:spcBef>
                <a:spcPts val="600"/>
              </a:spcBef>
              <a:buNone/>
            </a:pPr>
            <a:endParaRPr sz="2400">
              <a:solidFill>
                <a:srgbClr val="073763"/>
              </a:solidFill>
            </a:endParaRPr>
          </a:p>
          <a:p>
            <a:pPr lvl="0" rtl="0">
              <a:spcBef>
                <a:spcPts val="600"/>
              </a:spcBef>
              <a:buNone/>
            </a:pPr>
            <a:r>
              <a:rPr lang="en" sz="2400" i="1">
                <a:solidFill>
                  <a:srgbClr val="073763"/>
                </a:solidFill>
              </a:rPr>
              <a:t>**provides users an alternative to typing and reading text and makes relevant content more accessible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pic>
        <p:nvPicPr>
          <p:cNvPr id="44" name="Shape 44"/>
          <p:cNvPicPr preferRelativeResize="0"/>
          <p:nvPr/>
        </p:nvPicPr>
        <p:blipFill rotWithShape="1">
          <a:blip r:embed="rId3"/>
          <a:srcRect r="55331" b="55701"/>
          <a:stretch/>
        </p:blipFill>
        <p:spPr>
          <a:xfrm>
            <a:off x="-161912" y="0"/>
            <a:ext cx="2400573" cy="2351750"/>
          </a:xfrm>
          <a:prstGeom prst="rect">
            <a:avLst/>
          </a:prstGeom>
          <a:noFill/>
          <a:ln>
            <a:noFill/>
          </a:ln>
        </p:spPr>
      </p:pic>
      <p:sp>
        <p:nvSpPr>
          <p:cNvPr id="45" name="Shape 45"/>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 Drive</a:t>
            </a:r>
          </a:p>
        </p:txBody>
      </p:sp>
      <p:sp>
        <p:nvSpPr>
          <p:cNvPr id="46" name="Shape 46"/>
          <p:cNvSpPr txBox="1"/>
          <p:nvPr/>
        </p:nvSpPr>
        <p:spPr>
          <a:xfrm>
            <a:off x="2515650" y="9208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save and access different types of files (created in Google as well as other applications) on and offline</a:t>
            </a:r>
          </a:p>
          <a:p>
            <a:pPr marL="457200" lvl="0" indent="-381000" rtl="0">
              <a:spcBef>
                <a:spcPts val="600"/>
              </a:spcBef>
              <a:buClr>
                <a:srgbClr val="073763"/>
              </a:buClr>
              <a:buSzPct val="100000"/>
              <a:buFont typeface="Arial"/>
              <a:buChar char="●"/>
            </a:pPr>
            <a:r>
              <a:rPr lang="en" sz="2400">
                <a:solidFill>
                  <a:srgbClr val="073763"/>
                </a:solidFill>
              </a:rPr>
              <a:t>store pictures and videos in Google Drive to save storage space on the iPad and to access them on other devices  			(tap + in top right corner to upload from Camera Roll and capture directly from camera)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Shape 51"/>
          <p:cNvPicPr preferRelativeResize="0"/>
          <p:nvPr/>
        </p:nvPicPr>
        <p:blipFill rotWithShape="1">
          <a:blip r:embed="rId3"/>
          <a:srcRect r="55331" b="55701"/>
          <a:stretch/>
        </p:blipFill>
        <p:spPr>
          <a:xfrm>
            <a:off x="-161912" y="0"/>
            <a:ext cx="2400573" cy="2351750"/>
          </a:xfrm>
          <a:prstGeom prst="rect">
            <a:avLst/>
          </a:prstGeom>
          <a:noFill/>
          <a:ln>
            <a:noFill/>
          </a:ln>
        </p:spPr>
      </p:pic>
      <p:sp>
        <p:nvSpPr>
          <p:cNvPr id="52" name="Shape 52"/>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 Docs</a:t>
            </a:r>
          </a:p>
        </p:txBody>
      </p:sp>
      <p:sp>
        <p:nvSpPr>
          <p:cNvPr id="53" name="Shape 53"/>
          <p:cNvSpPr txBox="1"/>
          <p:nvPr/>
        </p:nvSpPr>
        <p:spPr>
          <a:xfrm>
            <a:off x="2515650" y="9208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create, save and access documents across devices </a:t>
            </a:r>
          </a:p>
          <a:p>
            <a:pPr marL="457200" lvl="0" indent="-381000" rtl="0">
              <a:spcBef>
                <a:spcPts val="600"/>
              </a:spcBef>
              <a:buClr>
                <a:srgbClr val="073763"/>
              </a:buClr>
              <a:buSzPct val="100000"/>
              <a:buFont typeface="Arial"/>
              <a:buChar char="●"/>
            </a:pPr>
            <a:r>
              <a:rPr lang="en" sz="2400">
                <a:solidFill>
                  <a:srgbClr val="073763"/>
                </a:solidFill>
              </a:rPr>
              <a:t>users can share documents with others for collaboration and commenting</a:t>
            </a:r>
          </a:p>
          <a:p>
            <a:pPr lvl="0" rtl="0">
              <a:spcBef>
                <a:spcPts val="600"/>
              </a:spcBef>
              <a:buNone/>
            </a:pPr>
            <a:endParaRPr sz="2400">
              <a:solidFill>
                <a:srgbClr val="073763"/>
              </a:solidFill>
            </a:endParaRPr>
          </a:p>
          <a:p>
            <a:pPr lvl="0" rtl="0">
              <a:spcBef>
                <a:spcPts val="600"/>
              </a:spcBef>
              <a:buNone/>
            </a:pPr>
            <a:r>
              <a:rPr lang="en" sz="2400" i="1">
                <a:solidFill>
                  <a:srgbClr val="073763"/>
                </a:solidFill>
              </a:rPr>
              <a:t>**allows users to move towards a paperless classroom</a:t>
            </a:r>
          </a:p>
        </p:txBody>
      </p:sp>
      <p:pic>
        <p:nvPicPr>
          <p:cNvPr id="54" name="Shape 54"/>
          <p:cNvPicPr preferRelativeResize="0"/>
          <p:nvPr/>
        </p:nvPicPr>
        <p:blipFill>
          <a:blip r:embed="rId4"/>
          <a:stretch>
            <a:fillRect/>
          </a:stretch>
        </p:blipFill>
        <p:spPr>
          <a:xfrm>
            <a:off x="209700" y="260462"/>
            <a:ext cx="1809750" cy="18383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Shape 59"/>
          <p:cNvPicPr preferRelativeResize="0"/>
          <p:nvPr/>
        </p:nvPicPr>
        <p:blipFill rotWithShape="1">
          <a:blip r:embed="rId3"/>
          <a:srcRect r="55331" b="55701"/>
          <a:stretch/>
        </p:blipFill>
        <p:spPr>
          <a:xfrm>
            <a:off x="-161912" y="0"/>
            <a:ext cx="2400573" cy="2351750"/>
          </a:xfrm>
          <a:prstGeom prst="rect">
            <a:avLst/>
          </a:prstGeom>
          <a:noFill/>
          <a:ln>
            <a:noFill/>
          </a:ln>
        </p:spPr>
      </p:pic>
      <p:sp>
        <p:nvSpPr>
          <p:cNvPr id="60" name="Shape 60"/>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 Sheets</a:t>
            </a:r>
          </a:p>
        </p:txBody>
      </p:sp>
      <p:sp>
        <p:nvSpPr>
          <p:cNvPr id="61" name="Shape 61"/>
          <p:cNvSpPr txBox="1"/>
          <p:nvPr/>
        </p:nvSpPr>
        <p:spPr>
          <a:xfrm>
            <a:off x="2515650" y="9208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create, save and access spreadsheets across devices </a:t>
            </a:r>
          </a:p>
          <a:p>
            <a:pPr marL="457200" lvl="0" indent="-381000" rtl="0">
              <a:spcBef>
                <a:spcPts val="600"/>
              </a:spcBef>
              <a:buClr>
                <a:srgbClr val="073763"/>
              </a:buClr>
              <a:buSzPct val="100000"/>
              <a:buFont typeface="Arial"/>
              <a:buChar char="●"/>
            </a:pPr>
            <a:r>
              <a:rPr lang="en" sz="2400">
                <a:solidFill>
                  <a:srgbClr val="073763"/>
                </a:solidFill>
              </a:rPr>
              <a:t>users can share spreadsheets with others for collaboration and commenting</a:t>
            </a:r>
          </a:p>
          <a:p>
            <a:pPr lvl="0" rtl="0">
              <a:spcBef>
                <a:spcPts val="600"/>
              </a:spcBef>
              <a:buNone/>
            </a:pPr>
            <a:endParaRPr sz="2400">
              <a:solidFill>
                <a:srgbClr val="073763"/>
              </a:solidFill>
            </a:endParaRPr>
          </a:p>
          <a:p>
            <a:pPr lvl="0" rtl="0">
              <a:spcBef>
                <a:spcPts val="600"/>
              </a:spcBef>
              <a:buNone/>
            </a:pPr>
            <a:r>
              <a:rPr lang="en" sz="2400" i="1">
                <a:solidFill>
                  <a:srgbClr val="073763"/>
                </a:solidFill>
              </a:rPr>
              <a:t>**allows users to organize and share data for various purposes</a:t>
            </a:r>
          </a:p>
        </p:txBody>
      </p:sp>
      <p:pic>
        <p:nvPicPr>
          <p:cNvPr id="62" name="Shape 62"/>
          <p:cNvPicPr preferRelativeResize="0"/>
          <p:nvPr/>
        </p:nvPicPr>
        <p:blipFill>
          <a:blip r:embed="rId4"/>
          <a:stretch>
            <a:fillRect/>
          </a:stretch>
        </p:blipFill>
        <p:spPr>
          <a:xfrm>
            <a:off x="209700" y="260462"/>
            <a:ext cx="1809750" cy="1838325"/>
          </a:xfrm>
          <a:prstGeom prst="rect">
            <a:avLst/>
          </a:prstGeom>
          <a:noFill/>
          <a:ln>
            <a:noFill/>
          </a:ln>
        </p:spPr>
      </p:pic>
      <p:pic>
        <p:nvPicPr>
          <p:cNvPr id="63" name="Shape 63"/>
          <p:cNvPicPr preferRelativeResize="0"/>
          <p:nvPr/>
        </p:nvPicPr>
        <p:blipFill>
          <a:blip r:embed="rId5"/>
          <a:stretch>
            <a:fillRect/>
          </a:stretch>
        </p:blipFill>
        <p:spPr>
          <a:xfrm>
            <a:off x="271237" y="369462"/>
            <a:ext cx="1686674" cy="16128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Shape 68"/>
          <p:cNvPicPr preferRelativeResize="0"/>
          <p:nvPr/>
        </p:nvPicPr>
        <p:blipFill rotWithShape="1">
          <a:blip r:embed="rId3"/>
          <a:srcRect r="53861" b="53497"/>
          <a:stretch/>
        </p:blipFill>
        <p:spPr>
          <a:xfrm>
            <a:off x="-124949" y="165019"/>
            <a:ext cx="2488200" cy="2174117"/>
          </a:xfrm>
          <a:prstGeom prst="rect">
            <a:avLst/>
          </a:prstGeom>
          <a:noFill/>
          <a:ln>
            <a:noFill/>
          </a:ln>
        </p:spPr>
      </p:pic>
      <p:sp>
        <p:nvSpPr>
          <p:cNvPr id="69" name="Shape 69"/>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 Chrome</a:t>
            </a:r>
          </a:p>
        </p:txBody>
      </p:sp>
      <p:sp>
        <p:nvSpPr>
          <p:cNvPr id="70" name="Shape 70"/>
          <p:cNvSpPr txBox="1"/>
          <p:nvPr/>
        </p:nvSpPr>
        <p:spPr>
          <a:xfrm>
            <a:off x="2515650" y="9208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web browser that includes voice search and the ability to find a word(s) on web page</a:t>
            </a:r>
          </a:p>
          <a:p>
            <a:pPr marL="457200" lvl="0" indent="-381000" rtl="0">
              <a:spcBef>
                <a:spcPts val="600"/>
              </a:spcBef>
              <a:buClr>
                <a:srgbClr val="073763"/>
              </a:buClr>
              <a:buSzPct val="100000"/>
              <a:buFont typeface="Arial"/>
              <a:buChar char="●"/>
            </a:pPr>
            <a:r>
              <a:rPr lang="en" sz="2400">
                <a:solidFill>
                  <a:srgbClr val="073763"/>
                </a:solidFill>
              </a:rPr>
              <a:t>share bookmarks across devices when signed in</a:t>
            </a:r>
          </a:p>
          <a:p>
            <a:pPr lvl="0" rtl="0">
              <a:spcBef>
                <a:spcPts val="600"/>
              </a:spcBef>
              <a:buNone/>
            </a:pPr>
            <a:endParaRPr sz="2400">
              <a:solidFill>
                <a:srgbClr val="073763"/>
              </a:solidFill>
            </a:endParaRPr>
          </a:p>
          <a:p>
            <a:pPr lvl="0" rtl="0">
              <a:spcBef>
                <a:spcPts val="600"/>
              </a:spcBef>
              <a:buNone/>
            </a:pPr>
            <a:endParaRPr sz="2400">
              <a:solidFill>
                <a:srgbClr val="073763"/>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Shape 75"/>
          <p:cNvPicPr preferRelativeResize="0"/>
          <p:nvPr/>
        </p:nvPicPr>
        <p:blipFill rotWithShape="1">
          <a:blip r:embed="rId3"/>
          <a:srcRect r="53089" b="59288"/>
          <a:stretch/>
        </p:blipFill>
        <p:spPr>
          <a:xfrm>
            <a:off x="9250" y="98558"/>
            <a:ext cx="2562109" cy="2076450"/>
          </a:xfrm>
          <a:prstGeom prst="rect">
            <a:avLst/>
          </a:prstGeom>
          <a:noFill/>
          <a:ln>
            <a:noFill/>
          </a:ln>
        </p:spPr>
      </p:pic>
      <p:sp>
        <p:nvSpPr>
          <p:cNvPr id="76" name="Shape 76"/>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Google Translate</a:t>
            </a:r>
          </a:p>
        </p:txBody>
      </p:sp>
      <p:sp>
        <p:nvSpPr>
          <p:cNvPr id="77" name="Shape 77"/>
          <p:cNvSpPr txBox="1"/>
          <p:nvPr/>
        </p:nvSpPr>
        <p:spPr>
          <a:xfrm>
            <a:off x="2515650" y="9208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type, speak, handwrite, and copy/paste word(s) to be translated</a:t>
            </a:r>
          </a:p>
          <a:p>
            <a:pPr marL="457200" lvl="0" indent="-381000" rtl="0">
              <a:spcBef>
                <a:spcPts val="600"/>
              </a:spcBef>
              <a:buClr>
                <a:srgbClr val="073763"/>
              </a:buClr>
              <a:buSzPct val="100000"/>
              <a:buFont typeface="Arial"/>
              <a:buChar char="●"/>
            </a:pPr>
            <a:r>
              <a:rPr lang="en" sz="2400">
                <a:solidFill>
                  <a:srgbClr val="073763"/>
                </a:solidFill>
              </a:rPr>
              <a:t>dozens of languages are supported</a:t>
            </a:r>
          </a:p>
          <a:p>
            <a:pPr marL="457200" lvl="0" indent="-381000" rtl="0">
              <a:spcBef>
                <a:spcPts val="600"/>
              </a:spcBef>
              <a:buClr>
                <a:srgbClr val="073763"/>
              </a:buClr>
              <a:buSzPct val="100000"/>
              <a:buFont typeface="Arial"/>
              <a:buChar char="●"/>
            </a:pPr>
            <a:r>
              <a:rPr lang="en" sz="2400">
                <a:solidFill>
                  <a:srgbClr val="073763"/>
                </a:solidFill>
              </a:rPr>
              <a:t>can see and hear the translated text</a:t>
            </a:r>
          </a:p>
          <a:p>
            <a:pPr lvl="0" rtl="0">
              <a:spcBef>
                <a:spcPts val="600"/>
              </a:spcBef>
              <a:buNone/>
            </a:pPr>
            <a:endParaRPr sz="2400">
              <a:solidFill>
                <a:srgbClr val="073763"/>
              </a:solidFill>
            </a:endParaRPr>
          </a:p>
          <a:p>
            <a:pPr lvl="0" rtl="0">
              <a:spcBef>
                <a:spcPts val="600"/>
              </a:spcBef>
              <a:buNone/>
            </a:pPr>
            <a:r>
              <a:rPr lang="en" sz="2400" i="1">
                <a:solidFill>
                  <a:srgbClr val="073763"/>
                </a:solidFill>
              </a:rPr>
              <a:t>**provides users alternatives to engaging with the text and makes translating text more accessible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Shape 82"/>
          <p:cNvPicPr preferRelativeResize="0"/>
          <p:nvPr/>
        </p:nvPicPr>
        <p:blipFill rotWithShape="1">
          <a:blip r:embed="rId3"/>
          <a:srcRect r="53089" b="59288"/>
          <a:stretch/>
        </p:blipFill>
        <p:spPr>
          <a:xfrm>
            <a:off x="9250" y="98558"/>
            <a:ext cx="2562109" cy="2076450"/>
          </a:xfrm>
          <a:prstGeom prst="rect">
            <a:avLst/>
          </a:prstGeom>
          <a:noFill/>
          <a:ln>
            <a:noFill/>
          </a:ln>
        </p:spPr>
      </p:pic>
      <p:sp>
        <p:nvSpPr>
          <p:cNvPr id="83" name="Shape 83"/>
          <p:cNvSpPr txBox="1"/>
          <p:nvPr/>
        </p:nvSpPr>
        <p:spPr>
          <a:xfrm>
            <a:off x="-11250" y="1946400"/>
            <a:ext cx="2298299" cy="1250700"/>
          </a:xfrm>
          <a:prstGeom prst="rect">
            <a:avLst/>
          </a:prstGeom>
          <a:noFill/>
          <a:ln>
            <a:noFill/>
          </a:ln>
        </p:spPr>
        <p:txBody>
          <a:bodyPr lIns="91425" tIns="91425" rIns="91425" bIns="91425" anchor="ctr" anchorCtr="0">
            <a:noAutofit/>
          </a:bodyPr>
          <a:lstStyle/>
          <a:p>
            <a:pPr lvl="0" algn="ctr" rtl="0">
              <a:spcBef>
                <a:spcPts val="0"/>
              </a:spcBef>
              <a:buNone/>
            </a:pPr>
            <a:r>
              <a:rPr lang="en" sz="3600" b="1">
                <a:solidFill>
                  <a:schemeClr val="dk1"/>
                </a:solidFill>
              </a:rPr>
              <a:t>YouTube</a:t>
            </a:r>
          </a:p>
        </p:txBody>
      </p:sp>
      <p:sp>
        <p:nvSpPr>
          <p:cNvPr id="84" name="Shape 84"/>
          <p:cNvSpPr txBox="1"/>
          <p:nvPr/>
        </p:nvSpPr>
        <p:spPr>
          <a:xfrm>
            <a:off x="2515650" y="1149475"/>
            <a:ext cx="6398099" cy="3000000"/>
          </a:xfrm>
          <a:prstGeom prst="rect">
            <a:avLst/>
          </a:prstGeom>
          <a:noFill/>
          <a:ln>
            <a:noFill/>
          </a:ln>
        </p:spPr>
        <p:txBody>
          <a:bodyPr lIns="91425" tIns="91425" rIns="91425" bIns="91425" anchor="ctr" anchorCtr="0">
            <a:noAutofit/>
          </a:bodyPr>
          <a:lstStyle/>
          <a:p>
            <a:pPr lvl="0" rtl="0">
              <a:spcBef>
                <a:spcPts val="600"/>
              </a:spcBef>
              <a:buNone/>
            </a:pPr>
            <a:r>
              <a:rPr lang="en" sz="3000" i="1">
                <a:solidFill>
                  <a:srgbClr val="FF0000"/>
                </a:solidFill>
              </a:rPr>
              <a:t>Feature Highlights:</a:t>
            </a:r>
          </a:p>
          <a:p>
            <a:pPr lvl="0" rtl="0">
              <a:spcBef>
                <a:spcPts val="600"/>
              </a:spcBef>
              <a:buNone/>
            </a:pPr>
            <a:endParaRPr sz="2400">
              <a:solidFill>
                <a:srgbClr val="073763"/>
              </a:solidFill>
            </a:endParaRPr>
          </a:p>
          <a:p>
            <a:pPr marL="457200" lvl="0" indent="-381000" rtl="0">
              <a:spcBef>
                <a:spcPts val="600"/>
              </a:spcBef>
              <a:buClr>
                <a:srgbClr val="073763"/>
              </a:buClr>
              <a:buSzPct val="100000"/>
              <a:buFont typeface="Arial"/>
              <a:buChar char="●"/>
            </a:pPr>
            <a:r>
              <a:rPr lang="en" sz="2400">
                <a:solidFill>
                  <a:srgbClr val="073763"/>
                </a:solidFill>
              </a:rPr>
              <a:t>millions of videos to support learning and instruction</a:t>
            </a:r>
          </a:p>
          <a:p>
            <a:pPr marL="457200" lvl="0" indent="-381000" rtl="0">
              <a:spcBef>
                <a:spcPts val="600"/>
              </a:spcBef>
              <a:buClr>
                <a:srgbClr val="073763"/>
              </a:buClr>
              <a:buSzPct val="100000"/>
              <a:buFont typeface="Arial"/>
              <a:buChar char="●"/>
            </a:pPr>
            <a:r>
              <a:rPr lang="en" sz="2400">
                <a:solidFill>
                  <a:srgbClr val="073763"/>
                </a:solidFill>
              </a:rPr>
              <a:t>can create and subscribe to channels </a:t>
            </a:r>
          </a:p>
          <a:p>
            <a:pPr marL="457200" lvl="0" indent="-381000" rtl="0">
              <a:spcBef>
                <a:spcPts val="600"/>
              </a:spcBef>
              <a:buClr>
                <a:srgbClr val="073763"/>
              </a:buClr>
              <a:buSzPct val="100000"/>
              <a:buFont typeface="Arial"/>
              <a:buChar char="●"/>
            </a:pPr>
            <a:r>
              <a:rPr lang="en" sz="2400">
                <a:solidFill>
                  <a:srgbClr val="073763"/>
                </a:solidFill>
              </a:rPr>
              <a:t>can curate and organize videos into playlists that can be public or private</a:t>
            </a:r>
          </a:p>
          <a:p>
            <a:pPr marL="457200" lvl="0" indent="-381000" rtl="0">
              <a:spcBef>
                <a:spcPts val="600"/>
              </a:spcBef>
              <a:buClr>
                <a:srgbClr val="073763"/>
              </a:buClr>
              <a:buSzPct val="100000"/>
              <a:buFont typeface="Arial"/>
              <a:buChar char="●"/>
            </a:pPr>
            <a:r>
              <a:rPr lang="en" sz="2400">
                <a:solidFill>
                  <a:srgbClr val="073763"/>
                </a:solidFill>
              </a:rPr>
              <a:t>ability to upload videos and movies created on the iPad </a:t>
            </a:r>
          </a:p>
          <a:p>
            <a:pPr lvl="0" rtl="0">
              <a:spcBef>
                <a:spcPts val="600"/>
              </a:spcBef>
              <a:buNone/>
            </a:pPr>
            <a:endParaRPr sz="2400">
              <a:solidFill>
                <a:srgbClr val="073763"/>
              </a:solidFill>
            </a:endParaRPr>
          </a:p>
          <a:p>
            <a:pPr lvl="0" rtl="0">
              <a:spcBef>
                <a:spcPts val="600"/>
              </a:spcBef>
              <a:buNone/>
            </a:pPr>
            <a:endParaRPr sz="2400">
              <a:solidFill>
                <a:srgbClr val="073763"/>
              </a:solidFill>
            </a:endParaRPr>
          </a:p>
          <a:p>
            <a:pPr lvl="0" rtl="0">
              <a:spcBef>
                <a:spcPts val="600"/>
              </a:spcBef>
              <a:buNone/>
            </a:pPr>
            <a:endParaRPr sz="2400">
              <a:solidFill>
                <a:srgbClr val="073763"/>
              </a:solidFill>
            </a:endParaRPr>
          </a:p>
        </p:txBody>
      </p:sp>
      <p:pic>
        <p:nvPicPr>
          <p:cNvPr id="85" name="Shape 85"/>
          <p:cNvPicPr preferRelativeResize="0"/>
          <p:nvPr/>
        </p:nvPicPr>
        <p:blipFill rotWithShape="1">
          <a:blip r:embed="rId4"/>
          <a:srcRect r="52856" b="51976"/>
          <a:stretch/>
        </p:blipFill>
        <p:spPr>
          <a:xfrm>
            <a:off x="52762" y="73775"/>
            <a:ext cx="2170275" cy="2025028"/>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On-screen Show (16:9)</PresentationFormat>
  <Paragraphs>88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simple-light</vt:lpstr>
      <vt:lpstr>1:1 with iPads: Google Apps </vt:lpstr>
      <vt:lpstr>Agenda/Learner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 1:1 with iPads: Google Apps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with iPads: Google Apps </dc:title>
  <dc:creator>Sabato, Joseph</dc:creator>
  <cp:lastModifiedBy>Sabato, Joseph</cp:lastModifiedBy>
  <cp:revision>1</cp:revision>
  <dcterms:modified xsi:type="dcterms:W3CDTF">2014-07-17T17:36:46Z</dcterms:modified>
</cp:coreProperties>
</file>