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5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34467218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 name="Shape 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 name="Shape 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s@kristinescharaldi.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about.me/kristine.scharaldi"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document/d/1rPx1yrX6qkhyVMopMhzoCzi51DDSM7oKg4ghYc80EOk/edit"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2.jpg"/><Relationship Id="rId4" Type="http://schemas.openxmlformats.org/officeDocument/2006/relationships/hyperlink" Target="http://davidleeedtech.wordpress.com/2013/03/17/google-calendar-features-for-teachers-tips-and-trick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ites.google.com/site/gappssummitnj/evaluation"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about.me/kristine.scharaldi" TargetMode="External"/><Relationship Id="rId4" Type="http://schemas.openxmlformats.org/officeDocument/2006/relationships/hyperlink" Target="mailto:ks@kristinescharaldi.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ocs.google.com/document/d/1YkchsM-P2UidevSdqB5mPHuXDcnRrUBP-t5krxKWX00/preview"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docs.google.com/document/d/18vnv4eu5X8EWXpdUMgtYGKDdjxlodVVgL2-9VDRGQ68/preview"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docs.google.com/document/d/1nza4Xg9703EPCBYBtcxf3mT4TQQYxaP4q0fj_77wGCs/preview"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399117"/>
            <a:ext cx="7772400" cy="1159799"/>
          </a:xfrm>
          <a:prstGeom prst="rect">
            <a:avLst/>
          </a:prstGeom>
        </p:spPr>
        <p:txBody>
          <a:bodyPr lIns="91425" tIns="91425" rIns="91425" bIns="91425" anchor="b" anchorCtr="0">
            <a:noAutofit/>
          </a:bodyPr>
          <a:lstStyle/>
          <a:p>
            <a:pPr rtl="0">
              <a:spcBef>
                <a:spcPts val="0"/>
              </a:spcBef>
              <a:buNone/>
            </a:pPr>
            <a:r>
              <a:rPr lang="en" sz="3600">
                <a:solidFill>
                  <a:srgbClr val="073763"/>
                </a:solidFill>
              </a:rPr>
              <a:t>Creative Ideas for Using</a:t>
            </a:r>
          </a:p>
          <a:p>
            <a:pPr>
              <a:spcBef>
                <a:spcPts val="0"/>
              </a:spcBef>
              <a:buNone/>
            </a:pPr>
            <a:r>
              <a:rPr lang="en" sz="3600">
                <a:solidFill>
                  <a:srgbClr val="073763"/>
                </a:solidFill>
              </a:rPr>
              <a:t>Google Calendar in the Classroom</a:t>
            </a:r>
            <a:r>
              <a:rPr lang="en" sz="3600" b="0">
                <a:solidFill>
                  <a:srgbClr val="073763"/>
                </a:solidFill>
              </a:rPr>
              <a:t> </a:t>
            </a:r>
          </a:p>
        </p:txBody>
      </p:sp>
      <p:sp>
        <p:nvSpPr>
          <p:cNvPr id="24" name="Shape 24"/>
          <p:cNvSpPr txBox="1">
            <a:spLocks noGrp="1"/>
          </p:cNvSpPr>
          <p:nvPr>
            <p:ph type="subTitle" idx="1"/>
          </p:nvPr>
        </p:nvSpPr>
        <p:spPr>
          <a:xfrm>
            <a:off x="0" y="2035575"/>
            <a:ext cx="6822300" cy="784799"/>
          </a:xfrm>
          <a:prstGeom prst="rect">
            <a:avLst/>
          </a:prstGeom>
        </p:spPr>
        <p:txBody>
          <a:bodyPr lIns="91425" tIns="91425" rIns="91425" bIns="91425" anchor="t" anchorCtr="0">
            <a:noAutofit/>
          </a:bodyPr>
          <a:lstStyle/>
          <a:p>
            <a:pPr>
              <a:spcBef>
                <a:spcPts val="0"/>
              </a:spcBef>
              <a:buNone/>
            </a:pPr>
            <a:r>
              <a:rPr lang="en"/>
              <a:t>presented by Kristine Scharaldi</a:t>
            </a:r>
          </a:p>
        </p:txBody>
      </p:sp>
      <p:sp>
        <p:nvSpPr>
          <p:cNvPr id="25" name="Shape 25"/>
          <p:cNvSpPr txBox="1"/>
          <p:nvPr/>
        </p:nvSpPr>
        <p:spPr>
          <a:xfrm>
            <a:off x="685800" y="3176375"/>
            <a:ext cx="6121499" cy="1236299"/>
          </a:xfrm>
          <a:prstGeom prst="rect">
            <a:avLst/>
          </a:prstGeom>
          <a:noFill/>
          <a:ln>
            <a:noFill/>
          </a:ln>
        </p:spPr>
        <p:txBody>
          <a:bodyPr lIns="91425" tIns="91425" rIns="91425" bIns="91425" anchor="t" anchorCtr="0">
            <a:noAutofit/>
          </a:bodyPr>
          <a:lstStyle/>
          <a:p>
            <a:pPr lvl="0" rtl="0">
              <a:spcBef>
                <a:spcPts val="0"/>
              </a:spcBef>
              <a:buNone/>
            </a:pPr>
            <a:r>
              <a:rPr lang="en" sz="2400"/>
              <a:t>email: </a:t>
            </a:r>
            <a:r>
              <a:rPr lang="en" sz="2400">
                <a:hlinkClick r:id="rId3"/>
              </a:rPr>
              <a:t>ks@kristinescharaldi.com</a:t>
            </a:r>
          </a:p>
          <a:p>
            <a:pPr lvl="0" rtl="0">
              <a:spcBef>
                <a:spcPts val="0"/>
              </a:spcBef>
              <a:buNone/>
            </a:pPr>
            <a:r>
              <a:rPr lang="en" sz="2400"/>
              <a:t>web: www.kristinescharaldi.com</a:t>
            </a:r>
          </a:p>
          <a:p>
            <a:pPr lvl="0" rtl="0">
              <a:spcBef>
                <a:spcPts val="0"/>
              </a:spcBef>
              <a:buNone/>
            </a:pPr>
            <a:r>
              <a:rPr lang="en" sz="2400"/>
              <a:t>twitter: @kscharaldi</a:t>
            </a:r>
          </a:p>
          <a:p>
            <a:pPr lvl="0" rtl="0">
              <a:spcBef>
                <a:spcPts val="0"/>
              </a:spcBef>
              <a:buNone/>
            </a:pPr>
            <a:r>
              <a:rPr lang="en" sz="2400"/>
              <a:t>about me: </a:t>
            </a:r>
            <a:r>
              <a:rPr lang="en" sz="2400">
                <a:hlinkClick r:id="rId4"/>
              </a:rPr>
              <a:t>http://about.me/kristine.scharaldi</a:t>
            </a:r>
            <a:r>
              <a:rPr lang="en" sz="2400"/>
              <a:t>	</a:t>
            </a:r>
          </a:p>
        </p:txBody>
      </p:sp>
      <p:pic>
        <p:nvPicPr>
          <p:cNvPr id="26" name="Shape 26"/>
          <p:cNvPicPr preferRelativeResize="0"/>
          <p:nvPr/>
        </p:nvPicPr>
        <p:blipFill>
          <a:blip r:embed="rId5"/>
          <a:stretch>
            <a:fillRect/>
          </a:stretch>
        </p:blipFill>
        <p:spPr>
          <a:xfrm>
            <a:off x="6347798" y="1660000"/>
            <a:ext cx="2488899" cy="2642949"/>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p:nvPr/>
        </p:nvSpPr>
        <p:spPr>
          <a:xfrm>
            <a:off x="580000" y="137375"/>
            <a:ext cx="6456300" cy="1266900"/>
          </a:xfrm>
          <a:prstGeom prst="rect">
            <a:avLst/>
          </a:prstGeom>
          <a:noFill/>
          <a:ln>
            <a:noFill/>
          </a:ln>
        </p:spPr>
        <p:txBody>
          <a:bodyPr lIns="91425" tIns="91425" rIns="91425" bIns="91425" anchor="ctr" anchorCtr="0">
            <a:noAutofit/>
          </a:bodyPr>
          <a:lstStyle/>
          <a:p>
            <a:pPr lvl="0" rtl="0">
              <a:spcBef>
                <a:spcPts val="0"/>
              </a:spcBef>
              <a:buNone/>
            </a:pPr>
            <a:endParaRPr sz="3600" b="1">
              <a:solidFill>
                <a:schemeClr val="dk1"/>
              </a:solidFill>
            </a:endParaRPr>
          </a:p>
        </p:txBody>
      </p:sp>
      <p:sp>
        <p:nvSpPr>
          <p:cNvPr id="85" name="Shape 85"/>
          <p:cNvSpPr txBox="1"/>
          <p:nvPr/>
        </p:nvSpPr>
        <p:spPr>
          <a:xfrm>
            <a:off x="320525" y="289975"/>
            <a:ext cx="3000000" cy="1242600"/>
          </a:xfrm>
          <a:prstGeom prst="rect">
            <a:avLst/>
          </a:prstGeom>
          <a:noFill/>
          <a:ln>
            <a:noFill/>
          </a:ln>
        </p:spPr>
        <p:txBody>
          <a:bodyPr lIns="91425" tIns="91425" rIns="91425" bIns="91425" anchor="ctr" anchorCtr="0">
            <a:noAutofit/>
          </a:bodyPr>
          <a:lstStyle/>
          <a:p>
            <a:pPr lvl="0" rtl="0">
              <a:lnSpc>
                <a:spcPct val="115000"/>
              </a:lnSpc>
              <a:spcBef>
                <a:spcPts val="1400"/>
              </a:spcBef>
              <a:spcAft>
                <a:spcPts val="1400"/>
              </a:spcAft>
              <a:buNone/>
            </a:pPr>
            <a:r>
              <a:rPr lang="en" sz="3000" b="1">
                <a:solidFill>
                  <a:srgbClr val="444444"/>
                </a:solidFill>
              </a:rPr>
              <a:t>Calendar Labs</a:t>
            </a:r>
          </a:p>
          <a:p>
            <a:pPr lvl="0" rtl="0">
              <a:lnSpc>
                <a:spcPct val="124090"/>
              </a:lnSpc>
              <a:spcBef>
                <a:spcPts val="400"/>
              </a:spcBef>
              <a:spcAft>
                <a:spcPts val="400"/>
              </a:spcAft>
              <a:buNone/>
            </a:pPr>
            <a:endParaRPr sz="1100" b="1">
              <a:solidFill>
                <a:srgbClr val="444444"/>
              </a:solidFill>
            </a:endParaRPr>
          </a:p>
          <a:p>
            <a:pPr lvl="0" rtl="0">
              <a:lnSpc>
                <a:spcPct val="115000"/>
              </a:lnSpc>
              <a:spcBef>
                <a:spcPts val="0"/>
              </a:spcBef>
              <a:buNone/>
            </a:pPr>
            <a:endParaRPr sz="1100" b="1">
              <a:solidFill>
                <a:srgbClr val="444444"/>
              </a:solidFill>
            </a:endParaRPr>
          </a:p>
          <a:p>
            <a:pPr lvl="0" rtl="0">
              <a:lnSpc>
                <a:spcPct val="124090"/>
              </a:lnSpc>
              <a:spcBef>
                <a:spcPts val="400"/>
              </a:spcBef>
              <a:spcAft>
                <a:spcPts val="400"/>
              </a:spcAft>
              <a:buNone/>
            </a:pPr>
            <a:endParaRPr sz="1100" b="1">
              <a:solidFill>
                <a:srgbClr val="444444"/>
              </a:solidFill>
            </a:endParaRPr>
          </a:p>
        </p:txBody>
      </p:sp>
      <p:pic>
        <p:nvPicPr>
          <p:cNvPr id="86" name="Shape 86"/>
          <p:cNvPicPr preferRelativeResize="0"/>
          <p:nvPr/>
        </p:nvPicPr>
        <p:blipFill>
          <a:blip r:embed="rId3"/>
          <a:stretch>
            <a:fillRect/>
          </a:stretch>
        </p:blipFill>
        <p:spPr>
          <a:xfrm>
            <a:off x="16350" y="1532575"/>
            <a:ext cx="9439563" cy="140445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p:nvPr/>
        </p:nvSpPr>
        <p:spPr>
          <a:xfrm>
            <a:off x="656300" y="122125"/>
            <a:ext cx="6456300" cy="1266900"/>
          </a:xfrm>
          <a:prstGeom prst="rect">
            <a:avLst/>
          </a:prstGeom>
          <a:noFill/>
          <a:ln>
            <a:noFill/>
          </a:ln>
        </p:spPr>
        <p:txBody>
          <a:bodyPr lIns="91425" tIns="91425" rIns="91425" bIns="91425" anchor="ctr" anchorCtr="0">
            <a:noAutofit/>
          </a:bodyPr>
          <a:lstStyle/>
          <a:p>
            <a:pPr lvl="0" rtl="0">
              <a:spcBef>
                <a:spcPts val="0"/>
              </a:spcBef>
              <a:buNone/>
            </a:pPr>
            <a:endParaRPr sz="3600" b="1">
              <a:solidFill>
                <a:schemeClr val="dk1"/>
              </a:solidFill>
            </a:endParaRPr>
          </a:p>
        </p:txBody>
      </p:sp>
      <p:sp>
        <p:nvSpPr>
          <p:cNvPr id="92" name="Shape 92"/>
          <p:cNvSpPr txBox="1"/>
          <p:nvPr/>
        </p:nvSpPr>
        <p:spPr>
          <a:xfrm>
            <a:off x="320525" y="289975"/>
            <a:ext cx="7952100" cy="1242600"/>
          </a:xfrm>
          <a:prstGeom prst="rect">
            <a:avLst/>
          </a:prstGeom>
          <a:noFill/>
          <a:ln>
            <a:noFill/>
          </a:ln>
        </p:spPr>
        <p:txBody>
          <a:bodyPr lIns="91425" tIns="91425" rIns="91425" bIns="91425" anchor="ctr" anchorCtr="0">
            <a:noAutofit/>
          </a:bodyPr>
          <a:lstStyle/>
          <a:p>
            <a:pPr lvl="0" rtl="0">
              <a:lnSpc>
                <a:spcPct val="115000"/>
              </a:lnSpc>
              <a:spcBef>
                <a:spcPts val="1400"/>
              </a:spcBef>
              <a:spcAft>
                <a:spcPts val="1400"/>
              </a:spcAft>
              <a:buNone/>
            </a:pPr>
            <a:r>
              <a:rPr lang="en" sz="3000" b="1">
                <a:solidFill>
                  <a:srgbClr val="444444"/>
                </a:solidFill>
              </a:rPr>
              <a:t>For more help with Google Calendar….</a:t>
            </a:r>
          </a:p>
          <a:p>
            <a:pPr lvl="0" rtl="0">
              <a:lnSpc>
                <a:spcPct val="124090"/>
              </a:lnSpc>
              <a:spcBef>
                <a:spcPts val="400"/>
              </a:spcBef>
              <a:spcAft>
                <a:spcPts val="400"/>
              </a:spcAft>
              <a:buNone/>
            </a:pPr>
            <a:endParaRPr sz="1100" b="1">
              <a:solidFill>
                <a:srgbClr val="444444"/>
              </a:solidFill>
            </a:endParaRPr>
          </a:p>
          <a:p>
            <a:pPr lvl="0" rtl="0">
              <a:lnSpc>
                <a:spcPct val="115000"/>
              </a:lnSpc>
              <a:spcBef>
                <a:spcPts val="0"/>
              </a:spcBef>
              <a:buNone/>
            </a:pPr>
            <a:endParaRPr sz="1100" b="1">
              <a:solidFill>
                <a:srgbClr val="444444"/>
              </a:solidFill>
            </a:endParaRPr>
          </a:p>
          <a:p>
            <a:pPr lvl="0" rtl="0">
              <a:lnSpc>
                <a:spcPct val="124090"/>
              </a:lnSpc>
              <a:spcBef>
                <a:spcPts val="400"/>
              </a:spcBef>
              <a:spcAft>
                <a:spcPts val="400"/>
              </a:spcAft>
              <a:buNone/>
            </a:pPr>
            <a:endParaRPr sz="1100" b="1">
              <a:solidFill>
                <a:srgbClr val="444444"/>
              </a:solidFill>
            </a:endParaRPr>
          </a:p>
        </p:txBody>
      </p:sp>
      <p:sp>
        <p:nvSpPr>
          <p:cNvPr id="93" name="Shape 93"/>
          <p:cNvSpPr txBox="1"/>
          <p:nvPr/>
        </p:nvSpPr>
        <p:spPr>
          <a:xfrm>
            <a:off x="304800" y="289975"/>
            <a:ext cx="9020399" cy="3000000"/>
          </a:xfrm>
          <a:prstGeom prst="rect">
            <a:avLst/>
          </a:prstGeom>
          <a:noFill/>
          <a:ln>
            <a:noFill/>
          </a:ln>
        </p:spPr>
        <p:txBody>
          <a:bodyPr lIns="91425" tIns="91425" rIns="91425" bIns="91425" anchor="ctr" anchorCtr="0">
            <a:noAutofit/>
          </a:bodyPr>
          <a:lstStyle/>
          <a:p>
            <a:pPr rtl="0">
              <a:spcBef>
                <a:spcPts val="0"/>
              </a:spcBef>
              <a:buNone/>
            </a:pPr>
            <a:endParaRPr/>
          </a:p>
          <a:p>
            <a:pPr rtl="0">
              <a:spcBef>
                <a:spcPts val="0"/>
              </a:spcBef>
              <a:buNone/>
            </a:pPr>
            <a:endParaRPr/>
          </a:p>
          <a:p>
            <a:pPr rtl="0">
              <a:spcBef>
                <a:spcPts val="0"/>
              </a:spcBef>
              <a:buNone/>
            </a:pPr>
            <a:endParaRPr/>
          </a:p>
          <a:p>
            <a:pPr rtl="0">
              <a:spcBef>
                <a:spcPts val="0"/>
              </a:spcBef>
              <a:buNone/>
            </a:pPr>
            <a:r>
              <a:rPr lang="en" u="sng">
                <a:solidFill>
                  <a:schemeClr val="hlink"/>
                </a:solidFill>
                <a:hlinkClick r:id="rId3"/>
              </a:rPr>
              <a:t>https://docs.google.com/document/d/1rPx1yrX6qkhyVMopMhzoCzi51DDSM7oKg4ghYc80EOk/edit</a:t>
            </a:r>
          </a:p>
          <a:p>
            <a:pPr rtl="0">
              <a:spcBef>
                <a:spcPts val="0"/>
              </a:spcBef>
              <a:buNone/>
            </a:pPr>
            <a:endParaRPr/>
          </a:p>
          <a:p>
            <a:pPr rtl="0">
              <a:spcBef>
                <a:spcPts val="0"/>
              </a:spcBef>
              <a:buNone/>
            </a:pPr>
            <a:endParaRPr/>
          </a:p>
          <a:p>
            <a:pPr rtl="0">
              <a:spcBef>
                <a:spcPts val="0"/>
              </a:spcBef>
              <a:buNone/>
            </a:pPr>
            <a:endParaRPr/>
          </a:p>
          <a:p>
            <a:pPr rtl="0">
              <a:spcBef>
                <a:spcPts val="0"/>
              </a:spcBef>
              <a:buNone/>
            </a:pPr>
            <a:endParaRPr/>
          </a:p>
          <a:p>
            <a:pPr rtl="0">
              <a:spcBef>
                <a:spcPts val="0"/>
              </a:spcBef>
              <a:buNone/>
            </a:pPr>
            <a:r>
              <a:rPr lang="en" u="sng">
                <a:solidFill>
                  <a:schemeClr val="hlink"/>
                </a:solidFill>
                <a:hlinkClick r:id="rId4"/>
              </a:rPr>
              <a:t>http://davidleeedtech.wordpress.com/2013/03/17/google-calendar-features-for-teachers-tips-and-tricks</a:t>
            </a:r>
          </a:p>
          <a:p>
            <a:pPr lvl="0" rtl="0">
              <a:spcBef>
                <a:spcPts val="0"/>
              </a:spcBef>
              <a:buNone/>
            </a:pPr>
            <a:endParaRPr/>
          </a:p>
        </p:txBody>
      </p:sp>
      <p:pic>
        <p:nvPicPr>
          <p:cNvPr id="94" name="Shape 94"/>
          <p:cNvPicPr preferRelativeResize="0"/>
          <p:nvPr/>
        </p:nvPicPr>
        <p:blipFill>
          <a:blip r:embed="rId5"/>
          <a:stretch>
            <a:fillRect/>
          </a:stretch>
        </p:blipFill>
        <p:spPr>
          <a:xfrm>
            <a:off x="1938350" y="3137576"/>
            <a:ext cx="5509973" cy="1596299"/>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ctrTitle"/>
          </p:nvPr>
        </p:nvSpPr>
        <p:spPr>
          <a:xfrm>
            <a:off x="685800" y="546617"/>
            <a:ext cx="7772400" cy="1159799"/>
          </a:xfrm>
          <a:prstGeom prst="rect">
            <a:avLst/>
          </a:prstGeom>
        </p:spPr>
        <p:txBody>
          <a:bodyPr lIns="91425" tIns="91425" rIns="91425" bIns="91425" anchor="b" anchorCtr="0">
            <a:noAutofit/>
          </a:bodyPr>
          <a:lstStyle/>
          <a:p>
            <a:pPr rtl="0">
              <a:spcBef>
                <a:spcPts val="0"/>
              </a:spcBef>
              <a:buNone/>
            </a:pPr>
            <a:r>
              <a:rPr lang="en" sz="3000">
                <a:solidFill>
                  <a:srgbClr val="073763"/>
                </a:solidFill>
              </a:rPr>
              <a:t>Thank you for attending:</a:t>
            </a:r>
          </a:p>
          <a:p>
            <a:pPr lvl="0" rtl="0">
              <a:spcBef>
                <a:spcPts val="0"/>
              </a:spcBef>
              <a:buClr>
                <a:schemeClr val="dk1"/>
              </a:buClr>
              <a:buSzPct val="36666"/>
              <a:buFont typeface="Arial"/>
              <a:buNone/>
            </a:pPr>
            <a:r>
              <a:rPr lang="en" sz="3000">
                <a:solidFill>
                  <a:srgbClr val="073763"/>
                </a:solidFill>
              </a:rPr>
              <a:t>Creative Ideas for Using</a:t>
            </a:r>
          </a:p>
          <a:p>
            <a:pPr lvl="0" rtl="0">
              <a:spcBef>
                <a:spcPts val="0"/>
              </a:spcBef>
              <a:buClr>
                <a:schemeClr val="dk1"/>
              </a:buClr>
              <a:buSzPct val="36666"/>
              <a:buFont typeface="Arial"/>
              <a:buNone/>
            </a:pPr>
            <a:r>
              <a:rPr lang="en" sz="3000">
                <a:solidFill>
                  <a:srgbClr val="073763"/>
                </a:solidFill>
              </a:rPr>
              <a:t>Google Calendar in the Classroom</a:t>
            </a:r>
          </a:p>
        </p:txBody>
      </p:sp>
      <p:sp>
        <p:nvSpPr>
          <p:cNvPr id="100" name="Shape 100"/>
          <p:cNvSpPr txBox="1">
            <a:spLocks noGrp="1"/>
          </p:cNvSpPr>
          <p:nvPr>
            <p:ph type="subTitle" idx="1"/>
          </p:nvPr>
        </p:nvSpPr>
        <p:spPr>
          <a:xfrm>
            <a:off x="-989000" y="1706428"/>
            <a:ext cx="7772400" cy="784799"/>
          </a:xfrm>
          <a:prstGeom prst="rect">
            <a:avLst/>
          </a:prstGeom>
        </p:spPr>
        <p:txBody>
          <a:bodyPr lIns="91425" tIns="91425" rIns="91425" bIns="91425" anchor="t" anchorCtr="0">
            <a:noAutofit/>
          </a:bodyPr>
          <a:lstStyle/>
          <a:p>
            <a:pPr lvl="0" rtl="0">
              <a:spcBef>
                <a:spcPts val="0"/>
              </a:spcBef>
              <a:buNone/>
            </a:pPr>
            <a:r>
              <a:rPr lang="en"/>
              <a:t>presented by Kristine Scharaldi</a:t>
            </a:r>
          </a:p>
        </p:txBody>
      </p:sp>
      <p:sp>
        <p:nvSpPr>
          <p:cNvPr id="101" name="Shape 101"/>
          <p:cNvSpPr txBox="1"/>
          <p:nvPr/>
        </p:nvSpPr>
        <p:spPr>
          <a:xfrm>
            <a:off x="685800" y="3708275"/>
            <a:ext cx="7937700" cy="1923299"/>
          </a:xfrm>
          <a:prstGeom prst="rect">
            <a:avLst/>
          </a:prstGeom>
          <a:noFill/>
          <a:ln>
            <a:noFill/>
          </a:ln>
        </p:spPr>
        <p:txBody>
          <a:bodyPr lIns="91425" tIns="91425" rIns="91425" bIns="91425" anchor="ctr" anchorCtr="0">
            <a:noAutofit/>
          </a:bodyPr>
          <a:lstStyle/>
          <a:p>
            <a:pPr rtl="0">
              <a:spcBef>
                <a:spcPts val="0"/>
              </a:spcBef>
              <a:buNone/>
            </a:pPr>
            <a:r>
              <a:rPr lang="en" sz="2400"/>
              <a:t>Online Conference Evaluation:</a:t>
            </a:r>
          </a:p>
          <a:p>
            <a:pPr lvl="0" rtl="0">
              <a:spcBef>
                <a:spcPts val="0"/>
              </a:spcBef>
              <a:buNone/>
            </a:pPr>
            <a:r>
              <a:rPr lang="en" sz="2400" u="sng">
                <a:solidFill>
                  <a:srgbClr val="0000FF"/>
                </a:solidFill>
                <a:latin typeface="Calibri"/>
                <a:ea typeface="Calibri"/>
                <a:cs typeface="Calibri"/>
                <a:sym typeface="Calibri"/>
                <a:hlinkClick r:id="rId3"/>
              </a:rPr>
              <a:t>https:/sites.google.com/site/gappssummitnj/evaluation</a:t>
            </a:r>
            <a:r>
              <a:rPr lang="en" sz="2400">
                <a:solidFill>
                  <a:srgbClr val="1F497D"/>
                </a:solidFill>
                <a:latin typeface="Calibri"/>
                <a:ea typeface="Calibri"/>
                <a:cs typeface="Calibri"/>
                <a:sym typeface="Calibri"/>
              </a:rPr>
              <a:t> </a:t>
            </a:r>
          </a:p>
        </p:txBody>
      </p:sp>
      <p:sp>
        <p:nvSpPr>
          <p:cNvPr id="102" name="Shape 102"/>
          <p:cNvSpPr txBox="1"/>
          <p:nvPr/>
        </p:nvSpPr>
        <p:spPr>
          <a:xfrm>
            <a:off x="185600" y="2431125"/>
            <a:ext cx="6822300" cy="1236299"/>
          </a:xfrm>
          <a:prstGeom prst="rect">
            <a:avLst/>
          </a:prstGeom>
          <a:noFill/>
          <a:ln>
            <a:noFill/>
          </a:ln>
        </p:spPr>
        <p:txBody>
          <a:bodyPr lIns="91425" tIns="91425" rIns="91425" bIns="91425" anchor="t" anchorCtr="0">
            <a:noAutofit/>
          </a:bodyPr>
          <a:lstStyle/>
          <a:p>
            <a:pPr lvl="0" rtl="0">
              <a:spcBef>
                <a:spcPts val="0"/>
              </a:spcBef>
              <a:buNone/>
            </a:pPr>
            <a:r>
              <a:rPr lang="en" sz="2400"/>
              <a:t>email: </a:t>
            </a:r>
            <a:r>
              <a:rPr lang="en" sz="2400">
                <a:hlinkClick r:id="rId4"/>
              </a:rPr>
              <a:t>ks@kristinescharaldi.com</a:t>
            </a:r>
          </a:p>
          <a:p>
            <a:pPr lvl="0" rtl="0">
              <a:spcBef>
                <a:spcPts val="0"/>
              </a:spcBef>
              <a:buNone/>
            </a:pPr>
            <a:r>
              <a:rPr lang="en" sz="2400"/>
              <a:t>web: www.kristinescharaldi.com</a:t>
            </a:r>
          </a:p>
          <a:p>
            <a:pPr lvl="0" rtl="0">
              <a:spcBef>
                <a:spcPts val="0"/>
              </a:spcBef>
              <a:buNone/>
            </a:pPr>
            <a:r>
              <a:rPr lang="en" sz="2400"/>
              <a:t>twitter: @kscharaldi</a:t>
            </a:r>
          </a:p>
          <a:p>
            <a:pPr lvl="0" rtl="0">
              <a:spcBef>
                <a:spcPts val="0"/>
              </a:spcBef>
              <a:buNone/>
            </a:pPr>
            <a:r>
              <a:rPr lang="en" sz="2400"/>
              <a:t>about me: </a:t>
            </a:r>
            <a:r>
              <a:rPr lang="en" sz="2400">
                <a:hlinkClick r:id="rId5"/>
              </a:rPr>
              <a:t>http://about.me/kristine.scharaldi</a:t>
            </a:r>
            <a:r>
              <a:rPr lang="en" sz="2400"/>
              <a:t>	</a:t>
            </a:r>
          </a:p>
        </p:txBody>
      </p:sp>
      <p:pic>
        <p:nvPicPr>
          <p:cNvPr id="103" name="Shape 103"/>
          <p:cNvPicPr preferRelativeResize="0"/>
          <p:nvPr/>
        </p:nvPicPr>
        <p:blipFill>
          <a:blip r:embed="rId6"/>
          <a:stretch>
            <a:fillRect/>
          </a:stretch>
        </p:blipFill>
        <p:spPr>
          <a:xfrm>
            <a:off x="6653771" y="1790750"/>
            <a:ext cx="2136099" cy="2268301"/>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53578"/>
            <a:ext cx="8229600" cy="857400"/>
          </a:xfrm>
          <a:prstGeom prst="rect">
            <a:avLst/>
          </a:prstGeom>
        </p:spPr>
        <p:txBody>
          <a:bodyPr lIns="91425" tIns="91425" rIns="91425" bIns="91425" anchor="b" anchorCtr="0">
            <a:noAutofit/>
          </a:bodyPr>
          <a:lstStyle/>
          <a:p>
            <a:pPr lvl="0">
              <a:spcBef>
                <a:spcPts val="0"/>
              </a:spcBef>
              <a:buNone/>
            </a:pPr>
            <a:r>
              <a:rPr lang="en" sz="3000"/>
              <a:t>Agenda</a:t>
            </a:r>
            <a:r>
              <a:rPr lang="en" sz="3000" b="0"/>
              <a:t>/</a:t>
            </a:r>
            <a:r>
              <a:rPr lang="en" sz="3000"/>
              <a:t>Learner Outcomes:</a:t>
            </a:r>
          </a:p>
        </p:txBody>
      </p:sp>
      <p:sp>
        <p:nvSpPr>
          <p:cNvPr id="32" name="Shape 32"/>
          <p:cNvSpPr txBox="1">
            <a:spLocks noGrp="1"/>
          </p:cNvSpPr>
          <p:nvPr>
            <p:ph type="body" idx="1"/>
          </p:nvPr>
        </p:nvSpPr>
        <p:spPr>
          <a:xfrm>
            <a:off x="457200" y="1047750"/>
            <a:ext cx="8229600" cy="3725699"/>
          </a:xfrm>
          <a:prstGeom prst="rect">
            <a:avLst/>
          </a:prstGeom>
        </p:spPr>
        <p:txBody>
          <a:bodyPr lIns="91425" tIns="91425" rIns="91425" bIns="91425" anchor="t" anchorCtr="0">
            <a:noAutofit/>
          </a:bodyPr>
          <a:lstStyle/>
          <a:p>
            <a:pPr>
              <a:spcBef>
                <a:spcPts val="0"/>
              </a:spcBef>
              <a:buNone/>
            </a:pPr>
            <a:r>
              <a:rPr lang="en" sz="2400">
                <a:solidFill>
                  <a:srgbClr val="073763"/>
                </a:solidFill>
              </a:rPr>
              <a:t>Discover new ways of using Google Calendar beyond organizing your time. Come and explore how Google Calendar can be used as an instructional and learning tool across grade levels and subject areas. In this session we will share lesson ideas and other creative ways educators are incorporating Google Calendar in the learning process.</a:t>
            </a:r>
          </a:p>
        </p:txBody>
      </p:sp>
      <p:pic>
        <p:nvPicPr>
          <p:cNvPr id="33" name="Shape 33"/>
          <p:cNvPicPr preferRelativeResize="0"/>
          <p:nvPr/>
        </p:nvPicPr>
        <p:blipFill>
          <a:blip r:embed="rId3"/>
          <a:stretch>
            <a:fillRect/>
          </a:stretch>
        </p:blipFill>
        <p:spPr>
          <a:xfrm>
            <a:off x="2479000" y="3565050"/>
            <a:ext cx="4418348" cy="1280024"/>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p:nvPr/>
        </p:nvSpPr>
        <p:spPr>
          <a:xfrm>
            <a:off x="76200" y="304800"/>
            <a:ext cx="9036299" cy="3000000"/>
          </a:xfrm>
          <a:prstGeom prst="rect">
            <a:avLst/>
          </a:prstGeom>
          <a:noFill/>
          <a:ln>
            <a:noFill/>
          </a:ln>
        </p:spPr>
        <p:txBody>
          <a:bodyPr lIns="91425" tIns="91425" rIns="91425" bIns="91425" anchor="ctr" anchorCtr="0">
            <a:noAutofit/>
          </a:bodyPr>
          <a:lstStyle/>
          <a:p>
            <a:pPr lvl="0" rtl="0">
              <a:lnSpc>
                <a:spcPct val="124090"/>
              </a:lnSpc>
              <a:spcBef>
                <a:spcPts val="400"/>
              </a:spcBef>
              <a:spcAft>
                <a:spcPts val="400"/>
              </a:spcAft>
              <a:buNone/>
            </a:pPr>
            <a:r>
              <a:rPr lang="en" sz="3000" b="1">
                <a:solidFill>
                  <a:srgbClr val="444444"/>
                </a:solidFill>
              </a:rPr>
              <a:t>Lesson Example:</a:t>
            </a:r>
          </a:p>
          <a:p>
            <a:pPr lvl="0" rtl="0">
              <a:lnSpc>
                <a:spcPct val="124090"/>
              </a:lnSpc>
              <a:spcBef>
                <a:spcPts val="400"/>
              </a:spcBef>
              <a:spcAft>
                <a:spcPts val="400"/>
              </a:spcAft>
              <a:buNone/>
            </a:pPr>
            <a:r>
              <a:rPr lang="en" sz="3000" b="1" u="sng">
                <a:solidFill>
                  <a:schemeClr val="hlink"/>
                </a:solidFill>
                <a:hlinkClick r:id="rId3"/>
              </a:rPr>
              <a:t>Telling time &amp; Google Calendar</a:t>
            </a:r>
          </a:p>
          <a:p>
            <a:pPr lvl="0" rtl="0">
              <a:lnSpc>
                <a:spcPct val="115000"/>
              </a:lnSpc>
              <a:spcBef>
                <a:spcPts val="0"/>
              </a:spcBef>
              <a:buNone/>
            </a:pPr>
            <a:endParaRPr sz="1100" b="1">
              <a:solidFill>
                <a:srgbClr val="444444"/>
              </a:solidFill>
            </a:endParaRPr>
          </a:p>
          <a:p>
            <a:pPr lvl="0" rtl="0">
              <a:lnSpc>
                <a:spcPct val="115000"/>
              </a:lnSpc>
              <a:spcBef>
                <a:spcPts val="0"/>
              </a:spcBef>
              <a:buNone/>
            </a:pPr>
            <a:endParaRPr sz="1100" b="1">
              <a:solidFill>
                <a:srgbClr val="444444"/>
              </a:solidFill>
            </a:endParaRPr>
          </a:p>
          <a:p>
            <a:pPr lvl="0" rtl="0">
              <a:lnSpc>
                <a:spcPct val="124090"/>
              </a:lnSpc>
              <a:spcBef>
                <a:spcPts val="400"/>
              </a:spcBef>
              <a:spcAft>
                <a:spcPts val="400"/>
              </a:spcAft>
              <a:buNone/>
            </a:pPr>
            <a:r>
              <a:rPr lang="en" sz="1800" b="1">
                <a:solidFill>
                  <a:srgbClr val="0B5394"/>
                </a:solidFill>
                <a:latin typeface="Trebuchet MS"/>
                <a:ea typeface="Trebuchet MS"/>
                <a:cs typeface="Trebuchet MS"/>
                <a:sym typeface="Trebuchet MS"/>
              </a:rPr>
              <a:t>Elementary/Primary</a:t>
            </a:r>
            <a:r>
              <a:rPr lang="en" sz="1800">
                <a:solidFill>
                  <a:schemeClr val="dk1"/>
                </a:solidFill>
                <a:latin typeface="Trebuchet MS"/>
                <a:ea typeface="Trebuchet MS"/>
                <a:cs typeface="Trebuchet MS"/>
                <a:sym typeface="Trebuchet MS"/>
              </a:rPr>
              <a:t>. Students review how to read and calculate time traditionally using digital and analog clocks and learn the agenda format as another way to understand time. This format allows students to see “blocks” of time and challenges them to start thinking and visualizing differently about time and segments of time.</a:t>
            </a:r>
          </a:p>
        </p:txBody>
      </p:sp>
      <p:sp>
        <p:nvSpPr>
          <p:cNvPr id="39" name="Shape 39"/>
          <p:cNvSpPr txBox="1"/>
          <p:nvPr/>
        </p:nvSpPr>
        <p:spPr>
          <a:xfrm>
            <a:off x="107700" y="4380525"/>
            <a:ext cx="8928600" cy="557700"/>
          </a:xfrm>
          <a:prstGeom prst="rect">
            <a:avLst/>
          </a:prstGeom>
          <a:noFill/>
          <a:ln>
            <a:noFill/>
          </a:ln>
        </p:spPr>
        <p:txBody>
          <a:bodyPr lIns="91425" tIns="91425" rIns="91425" bIns="91425" anchor="ctr" anchorCtr="0">
            <a:noAutofit/>
          </a:bodyPr>
          <a:lstStyle/>
          <a:p>
            <a:pPr rtl="0">
              <a:spcBef>
                <a:spcPts val="0"/>
              </a:spcBef>
              <a:buNone/>
            </a:pPr>
            <a:r>
              <a:rPr lang="en" u="sng">
                <a:solidFill>
                  <a:schemeClr val="hlink"/>
                </a:solidFill>
                <a:hlinkClick r:id="rId3"/>
              </a:rPr>
              <a:t>https://docs.google.com/document/d/1YkchsM-P2UidevSdqB5mPHuXDcnRrUBP-t5krxKWX00/preview</a:t>
            </a:r>
          </a:p>
          <a:p>
            <a:pPr lvl="0" rtl="0">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p:nvPr/>
        </p:nvSpPr>
        <p:spPr>
          <a:xfrm>
            <a:off x="580000" y="137375"/>
            <a:ext cx="6456300" cy="1266900"/>
          </a:xfrm>
          <a:prstGeom prst="rect">
            <a:avLst/>
          </a:prstGeom>
          <a:noFill/>
          <a:ln>
            <a:noFill/>
          </a:ln>
        </p:spPr>
        <p:txBody>
          <a:bodyPr lIns="91425" tIns="91425" rIns="91425" bIns="91425" anchor="ctr" anchorCtr="0">
            <a:noAutofit/>
          </a:bodyPr>
          <a:lstStyle/>
          <a:p>
            <a:pPr lvl="0" rtl="0">
              <a:spcBef>
                <a:spcPts val="0"/>
              </a:spcBef>
              <a:buNone/>
            </a:pPr>
            <a:endParaRPr sz="3600" b="1">
              <a:solidFill>
                <a:schemeClr val="dk1"/>
              </a:solidFill>
            </a:endParaRPr>
          </a:p>
        </p:txBody>
      </p:sp>
      <p:sp>
        <p:nvSpPr>
          <p:cNvPr id="45" name="Shape 45"/>
          <p:cNvSpPr txBox="1"/>
          <p:nvPr/>
        </p:nvSpPr>
        <p:spPr>
          <a:xfrm>
            <a:off x="152400" y="381000"/>
            <a:ext cx="8868599" cy="3000000"/>
          </a:xfrm>
          <a:prstGeom prst="rect">
            <a:avLst/>
          </a:prstGeom>
          <a:noFill/>
          <a:ln>
            <a:noFill/>
          </a:ln>
        </p:spPr>
        <p:txBody>
          <a:bodyPr lIns="91425" tIns="91425" rIns="91425" bIns="91425" anchor="ctr" anchorCtr="0">
            <a:noAutofit/>
          </a:bodyPr>
          <a:lstStyle/>
          <a:p>
            <a:pPr lvl="0" rtl="0">
              <a:lnSpc>
                <a:spcPct val="124090"/>
              </a:lnSpc>
              <a:spcBef>
                <a:spcPts val="400"/>
              </a:spcBef>
              <a:spcAft>
                <a:spcPts val="400"/>
              </a:spcAft>
              <a:buNone/>
            </a:pPr>
            <a:r>
              <a:rPr lang="en" sz="3000" b="1">
                <a:solidFill>
                  <a:srgbClr val="444444"/>
                </a:solidFill>
              </a:rPr>
              <a:t>Lesson Example:</a:t>
            </a:r>
          </a:p>
          <a:p>
            <a:pPr lvl="0" rtl="0">
              <a:lnSpc>
                <a:spcPct val="124090"/>
              </a:lnSpc>
              <a:spcBef>
                <a:spcPts val="400"/>
              </a:spcBef>
              <a:spcAft>
                <a:spcPts val="400"/>
              </a:spcAft>
              <a:buNone/>
            </a:pPr>
            <a:r>
              <a:rPr lang="en" sz="3000" b="1" u="sng">
                <a:solidFill>
                  <a:schemeClr val="hlink"/>
                </a:solidFill>
                <a:hlinkClick r:id="rId3"/>
              </a:rPr>
              <a:t>History of Life on Earth</a:t>
            </a:r>
          </a:p>
          <a:p>
            <a:pPr lvl="0" rtl="0">
              <a:lnSpc>
                <a:spcPct val="115000"/>
              </a:lnSpc>
              <a:spcBef>
                <a:spcPts val="0"/>
              </a:spcBef>
              <a:buNone/>
            </a:pPr>
            <a:endParaRPr sz="1100" b="1">
              <a:solidFill>
                <a:srgbClr val="444444"/>
              </a:solidFill>
            </a:endParaRPr>
          </a:p>
          <a:p>
            <a:pPr lvl="0" rtl="0">
              <a:lnSpc>
                <a:spcPct val="124090"/>
              </a:lnSpc>
              <a:spcBef>
                <a:spcPts val="400"/>
              </a:spcBef>
              <a:spcAft>
                <a:spcPts val="400"/>
              </a:spcAft>
              <a:buNone/>
            </a:pPr>
            <a:r>
              <a:rPr lang="en" sz="1800" b="1">
                <a:solidFill>
                  <a:srgbClr val="0B5394"/>
                </a:solidFill>
                <a:latin typeface="Trebuchet MS"/>
                <a:ea typeface="Trebuchet MS"/>
                <a:cs typeface="Trebuchet MS"/>
                <a:sym typeface="Trebuchet MS"/>
              </a:rPr>
              <a:t>Middle/Early Secondary School</a:t>
            </a:r>
            <a:r>
              <a:rPr lang="en" sz="1800">
                <a:solidFill>
                  <a:schemeClr val="dk1"/>
                </a:solidFill>
                <a:latin typeface="Trebuchet MS"/>
                <a:ea typeface="Trebuchet MS"/>
                <a:cs typeface="Trebuchet MS"/>
                <a:sym typeface="Trebuchet MS"/>
              </a:rPr>
              <a:t>. Using Google Calendar and a research-based table listing the history of living organisms scaled down to a one year duration, students will collaborate to create a Google calendar showing the history of life on Earth that includes links to background information of the events and summarizing that time period. </a:t>
            </a:r>
          </a:p>
        </p:txBody>
      </p:sp>
      <p:sp>
        <p:nvSpPr>
          <p:cNvPr id="46" name="Shape 46"/>
          <p:cNvSpPr txBox="1"/>
          <p:nvPr/>
        </p:nvSpPr>
        <p:spPr>
          <a:xfrm>
            <a:off x="123000" y="4350025"/>
            <a:ext cx="8898000" cy="588299"/>
          </a:xfrm>
          <a:prstGeom prst="rect">
            <a:avLst/>
          </a:prstGeom>
          <a:noFill/>
          <a:ln>
            <a:noFill/>
          </a:ln>
        </p:spPr>
        <p:txBody>
          <a:bodyPr lIns="91425" tIns="91425" rIns="91425" bIns="91425" anchor="ctr" anchorCtr="0">
            <a:noAutofit/>
          </a:bodyPr>
          <a:lstStyle/>
          <a:p>
            <a:pPr rtl="0">
              <a:spcBef>
                <a:spcPts val="0"/>
              </a:spcBef>
              <a:buNone/>
            </a:pPr>
            <a:r>
              <a:rPr lang="en" u="sng">
                <a:solidFill>
                  <a:schemeClr val="hlink"/>
                </a:solidFill>
                <a:hlinkClick r:id="rId3"/>
              </a:rPr>
              <a:t>https://docs.google.com/document/d/18vnv4eu5X8EWXpdUMgtYGKDdjxlodVVgL2-9VDRGQ68/preview</a:t>
            </a:r>
          </a:p>
          <a:p>
            <a:pPr lvl="0" rtl="0">
              <a:spcBef>
                <a:spcPts val="0"/>
              </a:spcBef>
              <a:buNone/>
            </a:pP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p:nvPr/>
        </p:nvSpPr>
        <p:spPr>
          <a:xfrm>
            <a:off x="198425" y="838350"/>
            <a:ext cx="8425199" cy="2091000"/>
          </a:xfrm>
          <a:prstGeom prst="rect">
            <a:avLst/>
          </a:prstGeom>
          <a:noFill/>
          <a:ln>
            <a:noFill/>
          </a:ln>
        </p:spPr>
        <p:txBody>
          <a:bodyPr lIns="91425" tIns="91425" rIns="91425" bIns="91425" anchor="ctr" anchorCtr="0">
            <a:noAutofit/>
          </a:bodyPr>
          <a:lstStyle/>
          <a:p>
            <a:pPr lvl="0" rtl="0">
              <a:lnSpc>
                <a:spcPct val="124090"/>
              </a:lnSpc>
              <a:spcBef>
                <a:spcPts val="400"/>
              </a:spcBef>
              <a:spcAft>
                <a:spcPts val="400"/>
              </a:spcAft>
              <a:buNone/>
            </a:pPr>
            <a:r>
              <a:rPr lang="en" sz="3000" b="1">
                <a:solidFill>
                  <a:srgbClr val="444444"/>
                </a:solidFill>
              </a:rPr>
              <a:t>Lesson Example:</a:t>
            </a:r>
          </a:p>
          <a:p>
            <a:pPr lvl="0" rtl="0">
              <a:lnSpc>
                <a:spcPct val="124090"/>
              </a:lnSpc>
              <a:spcBef>
                <a:spcPts val="400"/>
              </a:spcBef>
              <a:spcAft>
                <a:spcPts val="400"/>
              </a:spcAft>
              <a:buNone/>
            </a:pPr>
            <a:r>
              <a:rPr lang="en" sz="3000" b="1" u="sng">
                <a:solidFill>
                  <a:schemeClr val="hlink"/>
                </a:solidFill>
                <a:hlinkClick r:id="rId3"/>
              </a:rPr>
              <a:t>Great Moments in Art</a:t>
            </a:r>
          </a:p>
          <a:p>
            <a:pPr lvl="0" rtl="0">
              <a:lnSpc>
                <a:spcPct val="124090"/>
              </a:lnSpc>
              <a:spcBef>
                <a:spcPts val="400"/>
              </a:spcBef>
              <a:spcAft>
                <a:spcPts val="400"/>
              </a:spcAft>
              <a:buNone/>
            </a:pPr>
            <a:endParaRPr sz="3000" b="1">
              <a:solidFill>
                <a:srgbClr val="444444"/>
              </a:solidFill>
            </a:endParaRPr>
          </a:p>
          <a:p>
            <a:pPr lvl="0" rtl="0">
              <a:lnSpc>
                <a:spcPct val="124090"/>
              </a:lnSpc>
              <a:spcBef>
                <a:spcPts val="400"/>
              </a:spcBef>
              <a:spcAft>
                <a:spcPts val="400"/>
              </a:spcAft>
              <a:buNone/>
            </a:pPr>
            <a:r>
              <a:rPr lang="en" sz="1800" b="1">
                <a:solidFill>
                  <a:srgbClr val="0B5394"/>
                </a:solidFill>
                <a:latin typeface="Trebuchet MS"/>
                <a:ea typeface="Trebuchet MS"/>
                <a:cs typeface="Trebuchet MS"/>
                <a:sym typeface="Trebuchet MS"/>
              </a:rPr>
              <a:t>High/Secondary School</a:t>
            </a:r>
            <a:r>
              <a:rPr lang="en" sz="1800">
                <a:solidFill>
                  <a:schemeClr val="dk1"/>
                </a:solidFill>
                <a:latin typeface="Trebuchet MS"/>
                <a:ea typeface="Trebuchet MS"/>
                <a:cs typeface="Trebuchet MS"/>
                <a:sym typeface="Trebuchet MS"/>
              </a:rPr>
              <a:t>. Great Moments in Art is an event calendar that uses Google Calendar to create a calendar of artist birthdays and other moments in art history and link those events to a geographic location. Students may visit any museum website and select an artist or art event to research.</a:t>
            </a:r>
          </a:p>
        </p:txBody>
      </p:sp>
      <p:sp>
        <p:nvSpPr>
          <p:cNvPr id="52" name="Shape 52"/>
          <p:cNvSpPr txBox="1"/>
          <p:nvPr/>
        </p:nvSpPr>
        <p:spPr>
          <a:xfrm>
            <a:off x="130500" y="4227925"/>
            <a:ext cx="8882999" cy="915600"/>
          </a:xfrm>
          <a:prstGeom prst="rect">
            <a:avLst/>
          </a:prstGeom>
          <a:noFill/>
          <a:ln>
            <a:noFill/>
          </a:ln>
        </p:spPr>
        <p:txBody>
          <a:bodyPr lIns="91425" tIns="91425" rIns="91425" bIns="91425" anchor="ctr" anchorCtr="0">
            <a:noAutofit/>
          </a:bodyPr>
          <a:lstStyle/>
          <a:p>
            <a:pPr rtl="0">
              <a:spcBef>
                <a:spcPts val="0"/>
              </a:spcBef>
              <a:buNone/>
            </a:pPr>
            <a:r>
              <a:rPr lang="en" u="sng">
                <a:solidFill>
                  <a:schemeClr val="hlink"/>
                </a:solidFill>
                <a:hlinkClick r:id="rId3"/>
              </a:rPr>
              <a:t>https://docs.google.com/document/d/1nza4Xg9703EPCBYBtcxf3mT4TQQYxaP4q0fj_77wGCs/preview</a:t>
            </a:r>
          </a:p>
          <a:p>
            <a:pPr lvl="0" rtl="0">
              <a:spcBef>
                <a:spcPts val="0"/>
              </a:spcBef>
              <a:buNone/>
            </a:pP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p:nvPr/>
        </p:nvSpPr>
        <p:spPr>
          <a:xfrm>
            <a:off x="320525" y="289975"/>
            <a:ext cx="3000000" cy="1242600"/>
          </a:xfrm>
          <a:prstGeom prst="rect">
            <a:avLst/>
          </a:prstGeom>
          <a:noFill/>
          <a:ln>
            <a:noFill/>
          </a:ln>
        </p:spPr>
        <p:txBody>
          <a:bodyPr lIns="91425" tIns="91425" rIns="91425" bIns="91425" anchor="ctr" anchorCtr="0">
            <a:noAutofit/>
          </a:bodyPr>
          <a:lstStyle/>
          <a:p>
            <a:pPr lvl="0" rtl="0">
              <a:lnSpc>
                <a:spcPct val="115000"/>
              </a:lnSpc>
              <a:spcBef>
                <a:spcPts val="1400"/>
              </a:spcBef>
              <a:spcAft>
                <a:spcPts val="1400"/>
              </a:spcAft>
              <a:buNone/>
            </a:pPr>
            <a:r>
              <a:rPr lang="en" sz="3000" b="1">
                <a:solidFill>
                  <a:srgbClr val="444444"/>
                </a:solidFill>
              </a:rPr>
              <a:t>Calendar Labs</a:t>
            </a:r>
          </a:p>
          <a:p>
            <a:pPr lvl="0" rtl="0">
              <a:lnSpc>
                <a:spcPct val="124090"/>
              </a:lnSpc>
              <a:spcBef>
                <a:spcPts val="400"/>
              </a:spcBef>
              <a:spcAft>
                <a:spcPts val="400"/>
              </a:spcAft>
              <a:buNone/>
            </a:pPr>
            <a:endParaRPr sz="1100" b="1">
              <a:solidFill>
                <a:srgbClr val="444444"/>
              </a:solidFill>
            </a:endParaRPr>
          </a:p>
          <a:p>
            <a:pPr lvl="0" rtl="0">
              <a:lnSpc>
                <a:spcPct val="115000"/>
              </a:lnSpc>
              <a:spcBef>
                <a:spcPts val="0"/>
              </a:spcBef>
              <a:buNone/>
            </a:pPr>
            <a:endParaRPr sz="1100" b="1">
              <a:solidFill>
                <a:srgbClr val="444444"/>
              </a:solidFill>
            </a:endParaRPr>
          </a:p>
          <a:p>
            <a:pPr lvl="0" rtl="0">
              <a:lnSpc>
                <a:spcPct val="124090"/>
              </a:lnSpc>
              <a:spcBef>
                <a:spcPts val="400"/>
              </a:spcBef>
              <a:spcAft>
                <a:spcPts val="400"/>
              </a:spcAft>
              <a:buNone/>
            </a:pPr>
            <a:endParaRPr sz="1100" b="1">
              <a:solidFill>
                <a:srgbClr val="444444"/>
              </a:solidFill>
            </a:endParaRPr>
          </a:p>
        </p:txBody>
      </p:sp>
      <p:pic>
        <p:nvPicPr>
          <p:cNvPr id="58" name="Shape 58"/>
          <p:cNvPicPr preferRelativeResize="0"/>
          <p:nvPr/>
        </p:nvPicPr>
        <p:blipFill>
          <a:blip r:embed="rId3"/>
          <a:stretch>
            <a:fillRect/>
          </a:stretch>
        </p:blipFill>
        <p:spPr>
          <a:xfrm>
            <a:off x="3495612" y="1007850"/>
            <a:ext cx="2962275" cy="3819525"/>
          </a:xfrm>
          <a:prstGeom prst="rect">
            <a:avLst/>
          </a:prstGeom>
          <a:noFill/>
          <a:ln>
            <a:noFill/>
          </a:ln>
        </p:spPr>
      </p:pic>
      <p:sp>
        <p:nvSpPr>
          <p:cNvPr id="59" name="Shape 59"/>
          <p:cNvSpPr/>
          <p:nvPr/>
        </p:nvSpPr>
        <p:spPr>
          <a:xfrm rot="-1109822">
            <a:off x="6565551" y="569749"/>
            <a:ext cx="1838264" cy="457455"/>
          </a:xfrm>
          <a:prstGeom prst="leftArrow">
            <a:avLst>
              <a:gd name="adj1" fmla="val 50000"/>
              <a:gd name="adj2" fmla="val 50000"/>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0" name="Shape 60"/>
          <p:cNvSpPr/>
          <p:nvPr/>
        </p:nvSpPr>
        <p:spPr>
          <a:xfrm rot="-239709" flipH="1">
            <a:off x="2331533" y="3327035"/>
            <a:ext cx="1408021" cy="457406"/>
          </a:xfrm>
          <a:prstGeom prst="leftArrow">
            <a:avLst>
              <a:gd name="adj1" fmla="val 50000"/>
              <a:gd name="adj2" fmla="val 50000"/>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p:nvPr/>
        </p:nvSpPr>
        <p:spPr>
          <a:xfrm>
            <a:off x="320525" y="289975"/>
            <a:ext cx="3000000" cy="1242600"/>
          </a:xfrm>
          <a:prstGeom prst="rect">
            <a:avLst/>
          </a:prstGeom>
          <a:noFill/>
          <a:ln>
            <a:noFill/>
          </a:ln>
        </p:spPr>
        <p:txBody>
          <a:bodyPr lIns="91425" tIns="91425" rIns="91425" bIns="91425" anchor="ctr" anchorCtr="0">
            <a:noAutofit/>
          </a:bodyPr>
          <a:lstStyle/>
          <a:p>
            <a:pPr lvl="0" rtl="0">
              <a:lnSpc>
                <a:spcPct val="115000"/>
              </a:lnSpc>
              <a:spcBef>
                <a:spcPts val="1400"/>
              </a:spcBef>
              <a:spcAft>
                <a:spcPts val="1400"/>
              </a:spcAft>
              <a:buNone/>
            </a:pPr>
            <a:r>
              <a:rPr lang="en" sz="3000" b="1">
                <a:solidFill>
                  <a:srgbClr val="444444"/>
                </a:solidFill>
              </a:rPr>
              <a:t>Calendar Labs</a:t>
            </a:r>
          </a:p>
          <a:p>
            <a:pPr lvl="0" rtl="0">
              <a:lnSpc>
                <a:spcPct val="124090"/>
              </a:lnSpc>
              <a:spcBef>
                <a:spcPts val="400"/>
              </a:spcBef>
              <a:spcAft>
                <a:spcPts val="400"/>
              </a:spcAft>
              <a:buNone/>
            </a:pPr>
            <a:endParaRPr sz="1100" b="1">
              <a:solidFill>
                <a:srgbClr val="444444"/>
              </a:solidFill>
            </a:endParaRPr>
          </a:p>
          <a:p>
            <a:pPr lvl="0" rtl="0">
              <a:lnSpc>
                <a:spcPct val="115000"/>
              </a:lnSpc>
              <a:spcBef>
                <a:spcPts val="0"/>
              </a:spcBef>
              <a:buNone/>
            </a:pPr>
            <a:endParaRPr sz="1100" b="1">
              <a:solidFill>
                <a:srgbClr val="444444"/>
              </a:solidFill>
            </a:endParaRPr>
          </a:p>
          <a:p>
            <a:pPr lvl="0" rtl="0">
              <a:lnSpc>
                <a:spcPct val="124090"/>
              </a:lnSpc>
              <a:spcBef>
                <a:spcPts val="400"/>
              </a:spcBef>
              <a:spcAft>
                <a:spcPts val="400"/>
              </a:spcAft>
              <a:buNone/>
            </a:pPr>
            <a:endParaRPr sz="1100" b="1">
              <a:solidFill>
                <a:srgbClr val="444444"/>
              </a:solidFill>
            </a:endParaRPr>
          </a:p>
        </p:txBody>
      </p:sp>
      <p:pic>
        <p:nvPicPr>
          <p:cNvPr id="66" name="Shape 66"/>
          <p:cNvPicPr preferRelativeResize="0"/>
          <p:nvPr/>
        </p:nvPicPr>
        <p:blipFill>
          <a:blip r:embed="rId3"/>
          <a:stretch>
            <a:fillRect/>
          </a:stretch>
        </p:blipFill>
        <p:spPr>
          <a:xfrm>
            <a:off x="106325" y="1248125"/>
            <a:ext cx="8928700" cy="217545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p:nvPr/>
        </p:nvSpPr>
        <p:spPr>
          <a:xfrm>
            <a:off x="320525" y="289975"/>
            <a:ext cx="3000000" cy="1242600"/>
          </a:xfrm>
          <a:prstGeom prst="rect">
            <a:avLst/>
          </a:prstGeom>
          <a:noFill/>
          <a:ln>
            <a:noFill/>
          </a:ln>
        </p:spPr>
        <p:txBody>
          <a:bodyPr lIns="91425" tIns="91425" rIns="91425" bIns="91425" anchor="ctr" anchorCtr="0">
            <a:noAutofit/>
          </a:bodyPr>
          <a:lstStyle/>
          <a:p>
            <a:pPr lvl="0" rtl="0">
              <a:lnSpc>
                <a:spcPct val="115000"/>
              </a:lnSpc>
              <a:spcBef>
                <a:spcPts val="1400"/>
              </a:spcBef>
              <a:spcAft>
                <a:spcPts val="1400"/>
              </a:spcAft>
              <a:buNone/>
            </a:pPr>
            <a:r>
              <a:rPr lang="en" sz="3000" b="1">
                <a:solidFill>
                  <a:srgbClr val="444444"/>
                </a:solidFill>
              </a:rPr>
              <a:t>Calendar Labs</a:t>
            </a:r>
          </a:p>
          <a:p>
            <a:pPr lvl="0" rtl="0">
              <a:lnSpc>
                <a:spcPct val="124090"/>
              </a:lnSpc>
              <a:spcBef>
                <a:spcPts val="400"/>
              </a:spcBef>
              <a:spcAft>
                <a:spcPts val="400"/>
              </a:spcAft>
              <a:buNone/>
            </a:pPr>
            <a:endParaRPr sz="1100" b="1">
              <a:solidFill>
                <a:srgbClr val="444444"/>
              </a:solidFill>
            </a:endParaRPr>
          </a:p>
          <a:p>
            <a:pPr lvl="0" rtl="0">
              <a:lnSpc>
                <a:spcPct val="115000"/>
              </a:lnSpc>
              <a:spcBef>
                <a:spcPts val="0"/>
              </a:spcBef>
              <a:buNone/>
            </a:pPr>
            <a:endParaRPr sz="1100" b="1">
              <a:solidFill>
                <a:srgbClr val="444444"/>
              </a:solidFill>
            </a:endParaRPr>
          </a:p>
          <a:p>
            <a:pPr lvl="0" rtl="0">
              <a:lnSpc>
                <a:spcPct val="124090"/>
              </a:lnSpc>
              <a:spcBef>
                <a:spcPts val="400"/>
              </a:spcBef>
              <a:spcAft>
                <a:spcPts val="400"/>
              </a:spcAft>
              <a:buNone/>
            </a:pPr>
            <a:endParaRPr sz="1100" b="1">
              <a:solidFill>
                <a:srgbClr val="444444"/>
              </a:solidFill>
            </a:endParaRPr>
          </a:p>
        </p:txBody>
      </p:sp>
      <p:pic>
        <p:nvPicPr>
          <p:cNvPr id="72" name="Shape 72"/>
          <p:cNvPicPr preferRelativeResize="0"/>
          <p:nvPr/>
        </p:nvPicPr>
        <p:blipFill>
          <a:blip r:embed="rId3"/>
          <a:stretch>
            <a:fillRect/>
          </a:stretch>
        </p:blipFill>
        <p:spPr>
          <a:xfrm>
            <a:off x="26200" y="1231250"/>
            <a:ext cx="9284375" cy="1973099"/>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p:nvPr/>
        </p:nvSpPr>
        <p:spPr>
          <a:xfrm>
            <a:off x="580000" y="137375"/>
            <a:ext cx="6456300" cy="1266900"/>
          </a:xfrm>
          <a:prstGeom prst="rect">
            <a:avLst/>
          </a:prstGeom>
          <a:noFill/>
          <a:ln>
            <a:noFill/>
          </a:ln>
        </p:spPr>
        <p:txBody>
          <a:bodyPr lIns="91425" tIns="91425" rIns="91425" bIns="91425" anchor="ctr" anchorCtr="0">
            <a:noAutofit/>
          </a:bodyPr>
          <a:lstStyle/>
          <a:p>
            <a:pPr lvl="0" rtl="0">
              <a:spcBef>
                <a:spcPts val="0"/>
              </a:spcBef>
              <a:buNone/>
            </a:pPr>
            <a:endParaRPr sz="3600" b="1">
              <a:solidFill>
                <a:schemeClr val="dk1"/>
              </a:solidFill>
            </a:endParaRPr>
          </a:p>
        </p:txBody>
      </p:sp>
      <p:pic>
        <p:nvPicPr>
          <p:cNvPr id="78" name="Shape 78"/>
          <p:cNvPicPr preferRelativeResize="0"/>
          <p:nvPr/>
        </p:nvPicPr>
        <p:blipFill>
          <a:blip r:embed="rId3"/>
          <a:stretch>
            <a:fillRect/>
          </a:stretch>
        </p:blipFill>
        <p:spPr>
          <a:xfrm>
            <a:off x="30800" y="1404275"/>
            <a:ext cx="9083275" cy="1792574"/>
          </a:xfrm>
          <a:prstGeom prst="rect">
            <a:avLst/>
          </a:prstGeom>
          <a:noFill/>
          <a:ln>
            <a:noFill/>
          </a:ln>
        </p:spPr>
      </p:pic>
      <p:sp>
        <p:nvSpPr>
          <p:cNvPr id="79" name="Shape 79"/>
          <p:cNvSpPr txBox="1"/>
          <p:nvPr/>
        </p:nvSpPr>
        <p:spPr>
          <a:xfrm>
            <a:off x="320525" y="289975"/>
            <a:ext cx="3000000" cy="1242600"/>
          </a:xfrm>
          <a:prstGeom prst="rect">
            <a:avLst/>
          </a:prstGeom>
          <a:noFill/>
          <a:ln>
            <a:noFill/>
          </a:ln>
        </p:spPr>
        <p:txBody>
          <a:bodyPr lIns="91425" tIns="91425" rIns="91425" bIns="91425" anchor="ctr" anchorCtr="0">
            <a:noAutofit/>
          </a:bodyPr>
          <a:lstStyle/>
          <a:p>
            <a:pPr lvl="0" rtl="0">
              <a:lnSpc>
                <a:spcPct val="115000"/>
              </a:lnSpc>
              <a:spcBef>
                <a:spcPts val="1400"/>
              </a:spcBef>
              <a:spcAft>
                <a:spcPts val="1400"/>
              </a:spcAft>
              <a:buNone/>
            </a:pPr>
            <a:r>
              <a:rPr lang="en" sz="3000" b="1">
                <a:solidFill>
                  <a:srgbClr val="444444"/>
                </a:solidFill>
              </a:rPr>
              <a:t>Calendar Labs</a:t>
            </a:r>
          </a:p>
          <a:p>
            <a:pPr lvl="0" rtl="0">
              <a:lnSpc>
                <a:spcPct val="124090"/>
              </a:lnSpc>
              <a:spcBef>
                <a:spcPts val="400"/>
              </a:spcBef>
              <a:spcAft>
                <a:spcPts val="400"/>
              </a:spcAft>
              <a:buNone/>
            </a:pPr>
            <a:endParaRPr sz="1100" b="1">
              <a:solidFill>
                <a:srgbClr val="444444"/>
              </a:solidFill>
            </a:endParaRPr>
          </a:p>
          <a:p>
            <a:pPr lvl="0" rtl="0">
              <a:lnSpc>
                <a:spcPct val="115000"/>
              </a:lnSpc>
              <a:spcBef>
                <a:spcPts val="0"/>
              </a:spcBef>
              <a:buNone/>
            </a:pPr>
            <a:endParaRPr sz="1100" b="1">
              <a:solidFill>
                <a:srgbClr val="444444"/>
              </a:solidFill>
            </a:endParaRPr>
          </a:p>
          <a:p>
            <a:pPr lvl="0" rtl="0">
              <a:lnSpc>
                <a:spcPct val="124090"/>
              </a:lnSpc>
              <a:spcBef>
                <a:spcPts val="400"/>
              </a:spcBef>
              <a:spcAft>
                <a:spcPts val="400"/>
              </a:spcAft>
              <a:buNone/>
            </a:pPr>
            <a:endParaRPr sz="1100" b="1">
              <a:solidFill>
                <a:srgbClr val="444444"/>
              </a:solidFill>
            </a:endParaRP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347</Words>
  <Application>Microsoft Office PowerPoint</Application>
  <PresentationFormat>On-screen Show (16:9)</PresentationFormat>
  <Paragraphs>56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simple-light</vt:lpstr>
      <vt:lpstr>Creative Ideas for Using Google Calendar in the Classroom </vt:lpstr>
      <vt:lpstr>Agenda/Learner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attending: Creative Ideas for Using Google Calendar in the Classroom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Ideas for Using Google Calendar in the Classroom </dc:title>
  <dc:creator>Sabato, Joseph</dc:creator>
  <cp:lastModifiedBy>Sabato, Joseph</cp:lastModifiedBy>
  <cp:revision>1</cp:revision>
  <dcterms:modified xsi:type="dcterms:W3CDTF">2014-07-17T17:49:17Z</dcterms:modified>
</cp:coreProperties>
</file>