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7263417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algn="ctr">
              <a:spcBef>
                <a:spcPts val="0"/>
              </a:spcBef>
              <a:buSzPct val="100000"/>
              <a:buNone/>
              <a:defRPr sz="2400" i="1"/>
            </a:lvl1pPr>
            <a:lvl2pPr algn="ctr">
              <a:spcBef>
                <a:spcPts val="0"/>
              </a:spcBef>
              <a:buNone/>
              <a:defRPr i="1"/>
            </a:lvl2pPr>
            <a:lvl3pPr algn="ctr">
              <a:spcBef>
                <a:spcPts val="0"/>
              </a:spcBef>
              <a:buNone/>
              <a:defRPr i="1"/>
            </a:lvl3pPr>
            <a:lvl4pPr algn="ctr">
              <a:spcBef>
                <a:spcPts val="0"/>
              </a:spcBef>
              <a:buSzPct val="100000"/>
              <a:buNone/>
              <a:defRPr sz="2400" i="1"/>
            </a:lvl4pPr>
            <a:lvl5pPr algn="ctr">
              <a:spcBef>
                <a:spcPts val="0"/>
              </a:spcBef>
              <a:buSzPct val="100000"/>
              <a:buNone/>
              <a:defRPr sz="2400" i="1"/>
            </a:lvl5pPr>
            <a:lvl6pPr algn="ctr">
              <a:spcBef>
                <a:spcPts val="0"/>
              </a:spcBef>
              <a:buSzPct val="100000"/>
              <a:buNone/>
              <a:defRPr sz="2400" i="1"/>
            </a:lvl6pPr>
            <a:lvl7pPr algn="ctr">
              <a:spcBef>
                <a:spcPts val="0"/>
              </a:spcBef>
              <a:buSzPct val="100000"/>
              <a:buNone/>
              <a:defRPr sz="2400" i="1"/>
            </a:lvl7pPr>
            <a:lvl8pPr algn="ctr">
              <a:spcBef>
                <a:spcPts val="0"/>
              </a:spcBef>
              <a:buSzPct val="100000"/>
              <a:buNone/>
              <a:defRPr sz="2400" i="1"/>
            </a:lvl8pPr>
            <a:lvl9pPr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pPr>
                <a:spcBef>
                  <a:spcPts val="0"/>
                </a:spcBef>
                <a:buNone/>
              </a:pPr>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pPr>
                <a:spcBef>
                  <a:spcPts val="0"/>
                </a:spcBef>
                <a:buNone/>
              </a:pP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grpSp>
      <p:sp>
        <p:nvSpPr>
          <p:cNvPr id="22" name="Shape 22"/>
          <p:cNvSpPr txBox="1">
            <a:spLocks noGrp="1"/>
          </p:cNvSpPr>
          <p:nvPr>
            <p:ph type="title"/>
          </p:nvPr>
        </p:nvSpPr>
        <p:spPr>
          <a:xfrm>
            <a:off x="457200" y="155628"/>
            <a:ext cx="8229600" cy="1044599"/>
          </a:xfrm>
          <a:prstGeom prst="rect">
            <a:avLst/>
          </a:prstGeom>
          <a:noFill/>
          <a:ln>
            <a:noFill/>
          </a:ln>
        </p:spPr>
        <p:txBody>
          <a:bodyPr lIns="91425" tIns="91425" rIns="91425" bIns="91425" anchor="b" anchorCtr="0"/>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a:noFill/>
          <a:ln>
            <a:noFill/>
          </a:ln>
        </p:spPr>
        <p:txBody>
          <a:bodyPr lIns="91425" tIns="91425" rIns="91425" bIns="91425" anchor="t" anchorCtr="0"/>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ites.google.com/site/gappssummitnj/evalua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18275" y="782960"/>
            <a:ext cx="7772400" cy="1238099"/>
          </a:xfrm>
          <a:prstGeom prst="rect">
            <a:avLst/>
          </a:prstGeom>
        </p:spPr>
        <p:txBody>
          <a:bodyPr lIns="91425" tIns="91425" rIns="91425" bIns="91425" anchor="b" anchorCtr="0">
            <a:noAutofit/>
          </a:bodyPr>
          <a:lstStyle/>
          <a:p>
            <a:pPr>
              <a:spcBef>
                <a:spcPts val="0"/>
              </a:spcBef>
              <a:buNone/>
            </a:pPr>
            <a:r>
              <a:rPr lang="en"/>
              <a:t>Discover Math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Agenda:	</a:t>
            </a:r>
          </a:p>
        </p:txBody>
      </p:sp>
      <p:sp>
        <p:nvSpPr>
          <p:cNvPr id="110" name="Shape 110"/>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Georgia"/>
              <a:buChar char="➢"/>
            </a:pPr>
            <a:r>
              <a:rPr lang="en"/>
              <a:t>Explore Google Doc, Slides, Form, Spreadsheet, and Draw.  </a:t>
            </a:r>
          </a:p>
          <a:p>
            <a:pPr marL="457200" lvl="0" indent="-419100" rtl="0">
              <a:spcBef>
                <a:spcPts val="0"/>
              </a:spcBef>
              <a:buClr>
                <a:schemeClr val="dk2"/>
              </a:buClr>
              <a:buSzPct val="100000"/>
              <a:buFont typeface="Georgia"/>
              <a:buChar char="➢"/>
            </a:pPr>
            <a:r>
              <a:rPr lang="en"/>
              <a:t>Explain the benefits of bringing Google Apps into a Math Classroom.</a:t>
            </a:r>
          </a:p>
          <a:p>
            <a:pPr marL="457200" lvl="0" indent="-419100">
              <a:spcBef>
                <a:spcPts val="0"/>
              </a:spcBef>
              <a:buClr>
                <a:schemeClr val="dk2"/>
              </a:buClr>
              <a:buSzPct val="100000"/>
              <a:buFont typeface="Georgia"/>
              <a:buChar char="➢"/>
            </a:pPr>
            <a:r>
              <a:rPr lang="en"/>
              <a:t>Discuss the difference between traditional math classrooms and interactive ones.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Objective:</a:t>
            </a:r>
          </a:p>
        </p:txBody>
      </p:sp>
      <p:sp>
        <p:nvSpPr>
          <p:cNvPr id="116" name="Shape 116"/>
          <p:cNvSpPr txBox="1">
            <a:spLocks noGrp="1"/>
          </p:cNvSpPr>
          <p:nvPr>
            <p:ph type="body" idx="1"/>
          </p:nvPr>
        </p:nvSpPr>
        <p:spPr>
          <a:xfrm>
            <a:off x="457200" y="1069180"/>
            <a:ext cx="8229600" cy="3627900"/>
          </a:xfrm>
          <a:prstGeom prst="rect">
            <a:avLst/>
          </a:prstGeom>
        </p:spPr>
        <p:txBody>
          <a:bodyPr lIns="91425" tIns="91425" rIns="91425" bIns="91425" anchor="t" anchorCtr="0">
            <a:noAutofit/>
          </a:bodyPr>
          <a:lstStyle/>
          <a:p>
            <a:pPr rtl="0">
              <a:spcBef>
                <a:spcPts val="0"/>
              </a:spcBef>
              <a:buNone/>
            </a:pPr>
            <a:r>
              <a:rPr lang="en"/>
              <a:t>Participants will………</a:t>
            </a:r>
          </a:p>
          <a:p>
            <a:pPr marL="457200" lvl="0" indent="-419100" rtl="0">
              <a:spcBef>
                <a:spcPts val="0"/>
              </a:spcBef>
              <a:buClr>
                <a:srgbClr val="38761D"/>
              </a:buClr>
              <a:buSzPct val="100000"/>
              <a:buFont typeface="Georgia"/>
              <a:buChar char="➢"/>
            </a:pPr>
            <a:r>
              <a:rPr lang="en">
                <a:solidFill>
                  <a:srgbClr val="38761D"/>
                </a:solidFill>
              </a:rPr>
              <a:t>observe different examples of how to integrate Google Apps into the classroom.</a:t>
            </a:r>
          </a:p>
          <a:p>
            <a:pPr marL="457200" lvl="0" indent="-419100" rtl="0">
              <a:spcBef>
                <a:spcPts val="0"/>
              </a:spcBef>
              <a:buClr>
                <a:srgbClr val="38761D"/>
              </a:buClr>
              <a:buSzPct val="100000"/>
              <a:buFont typeface="Georgia"/>
              <a:buChar char="➢"/>
            </a:pPr>
            <a:r>
              <a:rPr lang="en">
                <a:solidFill>
                  <a:srgbClr val="38761D"/>
                </a:solidFill>
              </a:rPr>
              <a:t>understand the benefits of integrating Google Apps.</a:t>
            </a:r>
          </a:p>
          <a:p>
            <a:pPr marL="457200" lvl="0" indent="-419100">
              <a:spcBef>
                <a:spcPts val="0"/>
              </a:spcBef>
              <a:buClr>
                <a:srgbClr val="38761D"/>
              </a:buClr>
              <a:buSzPct val="100000"/>
              <a:buFont typeface="Georgia"/>
              <a:buChar char="➢"/>
            </a:pPr>
            <a:r>
              <a:rPr lang="en">
                <a:solidFill>
                  <a:srgbClr val="38761D"/>
                </a:solidFill>
              </a:rPr>
              <a:t>understand how Google Apps brings the lesson to life.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1686302"/>
            <a:ext cx="8229600" cy="1044599"/>
          </a:xfrm>
          <a:prstGeom prst="rect">
            <a:avLst/>
          </a:prstGeom>
        </p:spPr>
        <p:txBody>
          <a:bodyPr lIns="91425" tIns="91425" rIns="91425" bIns="91425" anchor="b" anchorCtr="0">
            <a:noAutofit/>
          </a:bodyPr>
          <a:lstStyle/>
          <a:p>
            <a:pPr algn="ctr">
              <a:spcBef>
                <a:spcPts val="0"/>
              </a:spcBef>
              <a:buNone/>
            </a:pPr>
            <a:r>
              <a:rPr lang="en"/>
              <a:t>Examples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What Else Can We Do?</a:t>
            </a:r>
          </a:p>
        </p:txBody>
      </p:sp>
      <p:sp>
        <p:nvSpPr>
          <p:cNvPr id="127" name="Shape 127"/>
          <p:cNvSpPr txBox="1">
            <a:spLocks noGrp="1"/>
          </p:cNvSpPr>
          <p:nvPr>
            <p:ph type="body" idx="1"/>
          </p:nvPr>
        </p:nvSpPr>
        <p:spPr>
          <a:xfrm>
            <a:off x="457200" y="1069174"/>
            <a:ext cx="8229600" cy="3972900"/>
          </a:xfrm>
          <a:prstGeom prst="rect">
            <a:avLst/>
          </a:prstGeom>
        </p:spPr>
        <p:txBody>
          <a:bodyPr lIns="91425" tIns="91425" rIns="91425" bIns="91425" anchor="t" anchorCtr="0">
            <a:noAutofit/>
          </a:bodyPr>
          <a:lstStyle/>
          <a:p>
            <a:pPr marL="457200" lvl="0" indent="-355600" rtl="0">
              <a:spcBef>
                <a:spcPts val="0"/>
              </a:spcBef>
              <a:buClr>
                <a:schemeClr val="dk2"/>
              </a:buClr>
              <a:buSzPct val="100000"/>
              <a:buFont typeface="Arial"/>
              <a:buChar char="●"/>
            </a:pPr>
            <a:r>
              <a:rPr lang="en" sz="2000"/>
              <a:t>Google Docs</a:t>
            </a:r>
          </a:p>
          <a:p>
            <a:pPr marL="914400" lvl="1" indent="-355600" rtl="0">
              <a:spcBef>
                <a:spcPts val="0"/>
              </a:spcBef>
              <a:buClr>
                <a:schemeClr val="dk2"/>
              </a:buClr>
              <a:buSzPct val="100000"/>
              <a:buFont typeface="Courier New"/>
              <a:buChar char="o"/>
            </a:pPr>
            <a:r>
              <a:rPr lang="en" sz="2000"/>
              <a:t>Math Journals</a:t>
            </a:r>
          </a:p>
          <a:p>
            <a:pPr marL="1371600" lvl="2" indent="-355600" rtl="0">
              <a:spcBef>
                <a:spcPts val="0"/>
              </a:spcBef>
              <a:buClr>
                <a:schemeClr val="dk2"/>
              </a:buClr>
              <a:buSzPct val="100000"/>
              <a:buFont typeface="Wingdings"/>
              <a:buChar char="§"/>
            </a:pPr>
            <a:r>
              <a:rPr lang="en" sz="2000"/>
              <a:t>What they found interesting that week/what they were excited about learning.</a:t>
            </a:r>
          </a:p>
          <a:p>
            <a:pPr marL="1371600" lvl="2" indent="-355600" rtl="0">
              <a:spcBef>
                <a:spcPts val="0"/>
              </a:spcBef>
              <a:buClr>
                <a:schemeClr val="dk2"/>
              </a:buClr>
              <a:buSzPct val="100000"/>
              <a:buFont typeface="Wingdings"/>
              <a:buChar char="§"/>
            </a:pPr>
            <a:r>
              <a:rPr lang="en" sz="2000"/>
              <a:t>Express one thing they are still having trouble with.</a:t>
            </a:r>
          </a:p>
          <a:p>
            <a:pPr marL="1371600" lvl="2" indent="-355600" rtl="0">
              <a:spcBef>
                <a:spcPts val="0"/>
              </a:spcBef>
              <a:buClr>
                <a:schemeClr val="dk2"/>
              </a:buClr>
              <a:buSzPct val="100000"/>
              <a:buFont typeface="Wingdings"/>
              <a:buChar char="§"/>
            </a:pPr>
            <a:r>
              <a:rPr lang="en" sz="2000"/>
              <a:t>Write a problem on the document to share with the class and have them explain the steps to solving it. Many times you can watch the students trying to solve the problem and give them instant feedback if they are headed in the wrong direction.</a:t>
            </a:r>
          </a:p>
          <a:p>
            <a:pPr marL="1371600" lvl="2" indent="-355600">
              <a:spcBef>
                <a:spcPts val="0"/>
              </a:spcBef>
              <a:buClr>
                <a:schemeClr val="dk2"/>
              </a:buClr>
              <a:buSzPct val="100000"/>
              <a:buFont typeface="Wingdings"/>
              <a:buChar char="§"/>
            </a:pPr>
            <a:r>
              <a:rPr lang="en" sz="2000"/>
              <a:t>Place for students to share ideas after a class and ask questions on homework later on that day.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Continued…...</a:t>
            </a:r>
          </a:p>
        </p:txBody>
      </p:sp>
      <p:sp>
        <p:nvSpPr>
          <p:cNvPr id="133" name="Shape 133"/>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Google Forms</a:t>
            </a:r>
          </a:p>
          <a:p>
            <a:pPr marL="914400" lvl="1" indent="-381000" rtl="0">
              <a:spcBef>
                <a:spcPts val="0"/>
              </a:spcBef>
              <a:buClr>
                <a:schemeClr val="dk2"/>
              </a:buClr>
              <a:buSzPct val="80000"/>
              <a:buFont typeface="Courier New"/>
              <a:buChar char="o"/>
            </a:pPr>
            <a:r>
              <a:rPr lang="en"/>
              <a:t>Gather information about students on the first day of school.</a:t>
            </a:r>
          </a:p>
          <a:p>
            <a:pPr marL="914400" lvl="1" indent="-381000" rtl="0">
              <a:spcBef>
                <a:spcPts val="0"/>
              </a:spcBef>
              <a:buClr>
                <a:schemeClr val="dk2"/>
              </a:buClr>
              <a:buSzPct val="80000"/>
              <a:buFont typeface="Courier New"/>
              <a:buChar char="o"/>
            </a:pPr>
            <a:r>
              <a:rPr lang="en"/>
              <a:t>Students enter their time and score every time they use Khan Academy.</a:t>
            </a:r>
          </a:p>
          <a:p>
            <a:pPr marL="457200" lvl="0" indent="-419100" rtl="0">
              <a:spcBef>
                <a:spcPts val="0"/>
              </a:spcBef>
              <a:buClr>
                <a:schemeClr val="dk2"/>
              </a:buClr>
              <a:buSzPct val="100000"/>
              <a:buFont typeface="Arial"/>
              <a:buChar char="●"/>
            </a:pPr>
            <a:r>
              <a:rPr lang="en"/>
              <a:t>Google Slides</a:t>
            </a:r>
          </a:p>
          <a:p>
            <a:pPr marL="914400" lvl="1" indent="-381000" rtl="0">
              <a:spcBef>
                <a:spcPts val="0"/>
              </a:spcBef>
              <a:buClr>
                <a:schemeClr val="dk2"/>
              </a:buClr>
              <a:buSzPct val="80000"/>
              <a:buFont typeface="Courier New"/>
              <a:buChar char="o"/>
            </a:pPr>
            <a:r>
              <a:rPr lang="en"/>
              <a:t>Create a presentation and then bring it to life using Animoto.</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Benefits:	</a:t>
            </a:r>
          </a:p>
        </p:txBody>
      </p:sp>
      <p:sp>
        <p:nvSpPr>
          <p:cNvPr id="139" name="Shape 139"/>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Georgia"/>
              <a:buChar char="➢"/>
            </a:pPr>
            <a:r>
              <a:rPr lang="en"/>
              <a:t>Helps break down barriers from diversity in the classroom.</a:t>
            </a:r>
          </a:p>
          <a:p>
            <a:pPr marL="457200" lvl="0" indent="-419100" rtl="0">
              <a:spcBef>
                <a:spcPts val="0"/>
              </a:spcBef>
              <a:buClr>
                <a:schemeClr val="dk2"/>
              </a:buClr>
              <a:buSzPct val="100000"/>
              <a:buFont typeface="Georgia"/>
              <a:buChar char="➢"/>
            </a:pPr>
            <a:r>
              <a:rPr lang="en"/>
              <a:t>Increases collaboration between students and teachers.</a:t>
            </a:r>
          </a:p>
          <a:p>
            <a:pPr marL="457200" lvl="0" indent="-419100" rtl="0">
              <a:spcBef>
                <a:spcPts val="0"/>
              </a:spcBef>
              <a:buClr>
                <a:schemeClr val="dk2"/>
              </a:buClr>
              <a:buSzPct val="100000"/>
              <a:buFont typeface="Georgia"/>
              <a:buChar char="➢"/>
            </a:pPr>
            <a:r>
              <a:rPr lang="en"/>
              <a:t>Promotes independence in the classroom.</a:t>
            </a:r>
          </a:p>
          <a:p>
            <a:pPr marL="457200" lvl="0" indent="-419100">
              <a:spcBef>
                <a:spcPts val="0"/>
              </a:spcBef>
              <a:buClr>
                <a:schemeClr val="dk2"/>
              </a:buClr>
              <a:buSzPct val="100000"/>
              <a:buFont typeface="Georgia"/>
              <a:buChar char="➢"/>
            </a:pPr>
            <a:r>
              <a:rPr lang="en"/>
              <a:t>Increases level of engagement in lessons.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a:t>Thank You For Attending</a:t>
            </a:r>
          </a:p>
        </p:txBody>
      </p:sp>
      <p:sp>
        <p:nvSpPr>
          <p:cNvPr id="145" name="Shape 145"/>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rtl="0">
              <a:spcBef>
                <a:spcPts val="0"/>
              </a:spcBef>
              <a:buNone/>
            </a:pPr>
            <a:endParaRPr sz="2400" b="1" i="1">
              <a:solidFill>
                <a:srgbClr val="38761D"/>
              </a:solidFill>
              <a:latin typeface="Arial"/>
              <a:ea typeface="Arial"/>
              <a:cs typeface="Arial"/>
              <a:sym typeface="Arial"/>
            </a:endParaRPr>
          </a:p>
          <a:p>
            <a:pPr rtl="0">
              <a:spcBef>
                <a:spcPts val="0"/>
              </a:spcBef>
              <a:buNone/>
            </a:pPr>
            <a:endParaRPr i="1">
              <a:solidFill>
                <a:srgbClr val="38761D"/>
              </a:solidFill>
            </a:endParaRPr>
          </a:p>
          <a:p>
            <a:pPr rtl="0">
              <a:spcBef>
                <a:spcPts val="0"/>
              </a:spcBef>
              <a:buNone/>
            </a:pPr>
            <a:endParaRPr i="1">
              <a:solidFill>
                <a:srgbClr val="38761D"/>
              </a:solidFill>
            </a:endParaRPr>
          </a:p>
          <a:p>
            <a:pPr rtl="0">
              <a:spcBef>
                <a:spcPts val="0"/>
              </a:spcBef>
              <a:buNone/>
            </a:pPr>
            <a:endParaRPr i="1">
              <a:solidFill>
                <a:srgbClr val="38761D"/>
              </a:solidFill>
            </a:endParaRPr>
          </a:p>
          <a:p>
            <a:pPr rtl="0">
              <a:spcBef>
                <a:spcPts val="0"/>
              </a:spcBef>
              <a:buNone/>
            </a:pPr>
            <a:r>
              <a:rPr lang="en" i="1">
                <a:solidFill>
                  <a:srgbClr val="38761D"/>
                </a:solidFill>
              </a:rPr>
              <a:t>Theresa@myeduscape.com</a:t>
            </a:r>
          </a:p>
          <a:p>
            <a:pPr rtl="0">
              <a:spcBef>
                <a:spcPts val="0"/>
              </a:spcBef>
              <a:buNone/>
            </a:pPr>
            <a:r>
              <a:rPr lang="en" i="1">
                <a:solidFill>
                  <a:srgbClr val="38761D"/>
                </a:solidFill>
              </a:rPr>
              <a:t>Evaluation:</a:t>
            </a:r>
          </a:p>
          <a:p>
            <a:pPr rtl="0">
              <a:spcBef>
                <a:spcPts val="0"/>
              </a:spcBef>
              <a:buNone/>
            </a:pPr>
            <a:r>
              <a:rPr lang="en" sz="2400">
                <a:solidFill>
                  <a:schemeClr val="dk1"/>
                </a:solidFill>
                <a:latin typeface="Arial"/>
                <a:ea typeface="Arial"/>
                <a:cs typeface="Arial"/>
                <a:sym typeface="Arial"/>
              </a:rPr>
              <a:t> </a:t>
            </a:r>
            <a:r>
              <a:rPr lang="en" sz="2400" u="sng">
                <a:solidFill>
                  <a:srgbClr val="1155CC"/>
                </a:solidFill>
                <a:latin typeface="Arial"/>
                <a:ea typeface="Arial"/>
                <a:cs typeface="Arial"/>
                <a:sym typeface="Arial"/>
                <a:hlinkClick r:id="rId3"/>
              </a:rPr>
              <a:t>https:/sites.google.com/site/gappssummitnj/evaluation</a:t>
            </a:r>
            <a:r>
              <a:rPr lang="en" sz="2400">
                <a:solidFill>
                  <a:srgbClr val="1F497D"/>
                </a:solidFill>
                <a:latin typeface="Arial"/>
                <a:ea typeface="Arial"/>
                <a:cs typeface="Arial"/>
                <a:sym typeface="Arial"/>
              </a:rPr>
              <a:t> </a:t>
            </a:r>
          </a:p>
          <a:p>
            <a:pPr>
              <a:spcBef>
                <a:spcPts val="0"/>
              </a:spcBef>
              <a:buNone/>
            </a:pPr>
            <a:endParaRPr i="1">
              <a:solidFill>
                <a:srgbClr val="38761D"/>
              </a:solidFill>
            </a:endParaRPr>
          </a:p>
        </p:txBody>
      </p:sp>
    </p:spTree>
  </p:cSld>
  <p:clrMapOvr>
    <a:masterClrMapping/>
  </p:clrMapOvr>
  <p:transition spd="slow">
    <p:cut/>
  </p:transition>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On-screen Show (16:9)</PresentationFormat>
  <Paragraphs>37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sketched</vt:lpstr>
      <vt:lpstr>Discover Math</vt:lpstr>
      <vt:lpstr>Agenda: </vt:lpstr>
      <vt:lpstr>Objective:</vt:lpstr>
      <vt:lpstr>Examples</vt:lpstr>
      <vt:lpstr>What Else Can We Do?</vt:lpstr>
      <vt:lpstr>Continued…...</vt:lpstr>
      <vt:lpstr>Benefits: </vt:lpstr>
      <vt:lpstr>Thank You For Attending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Math</dc:title>
  <dc:creator>Sabato, Joseph</dc:creator>
  <cp:lastModifiedBy>Sabato, Joseph</cp:lastModifiedBy>
  <cp:revision>1</cp:revision>
  <dcterms:modified xsi:type="dcterms:W3CDTF">2014-07-17T18:02:08Z</dcterms:modified>
</cp:coreProperties>
</file>