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1834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4Qrd4i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goo.gl/oFg2Z4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ability.com/app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matp.com/chromeAT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ocs/answer/2481802?hl=e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w.texthelp.com/drive/Support/Star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youtu.be/FFdHAoNZgiw" TargetMode="External"/><Relationship Id="rId4" Type="http://schemas.openxmlformats.org/officeDocument/2006/relationships/hyperlink" Target="https://chrome.google.com/webstore/detail/texthelp-study-skills/fjgimeiehjeaammngbkmpmjikfpknmpf?hl=en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i1AamaA_47cI-9Wc9Rw_A-Tr7h6yM0lp-xofJImgzI/preview?hl=en&amp;forcehl=1&amp;sle=true#heading=h.obt0ixnfx32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ebofnotes.wordpress.com/2014/04/29/self-marking-google-for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Jeopardy Template</a:t>
            </a:r>
            <a:r>
              <a:rPr lang="en"/>
              <a:t> &amp; </a:t>
            </a:r>
            <a:r>
              <a:rPr lang="en" u="sng">
                <a:solidFill>
                  <a:schemeClr val="hlink"/>
                </a:solidFill>
                <a:hlinkClick r:id="rId4"/>
              </a:rPr>
              <a:t>Flash Card Template</a:t>
            </a:r>
            <a:r>
              <a:rPr lang="en"/>
              <a:t> here.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Multi-Device Accessible, Cloud Storage &amp; Offline Capabilities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Google URL Shortener: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http://goo.gl/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Readability </a:t>
            </a:r>
            <a:r>
              <a:rPr lang="en"/>
              <a:t>in Chrome Web Store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Mike Marotta’s Assistive Tech </a:t>
            </a:r>
            <a:r>
              <a:rPr lang="en" u="sng">
                <a:solidFill>
                  <a:schemeClr val="hlink"/>
                </a:solidFill>
                <a:hlinkClick r:id="rId4"/>
              </a:rPr>
              <a:t>Resource Page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Research Guide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Tutorial Here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https://chrome.google.com/webstore/detail/texthelp-study-skills/fjgimeiehjeaammngbkmpmjikfpknmpf?hl=en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http://youtu.be/FFdHAoNZgiw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Forms Guide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Creating a Quiz with Grading component using Flubaroo</a:t>
            </a:r>
            <a:r>
              <a:rPr lang="en"/>
              <a:t> can be found by clicking the link.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vazquez@wmrhs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GAFEEL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hyperlink" Target="http://youtube.com/v/Nni6_e4ZH2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gappssummitnj/evalu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GAFEELA" TargetMode="External"/><Relationship Id="rId4" Type="http://schemas.openxmlformats.org/officeDocument/2006/relationships/hyperlink" Target="mailto:nvazquez@wmrhs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hyperlink" Target="http://youtube.com/v/jo_o5mjUSi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youtube.com/v/NGtWyifMX_k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hyperlink" Target="http://youtube.com/v/zLjFZkgroc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ducatorstechnology.com/2012/07/10-great-free-google-forms-every.htm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C259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28550" y="580175"/>
            <a:ext cx="88869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5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p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p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 sz="5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f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 sz="5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810025" y="19345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ELA Classroom Edition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0" y="3276200"/>
            <a:ext cx="9144000" cy="15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>
                <a:solidFill>
                  <a:srgbClr val="E0270F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Rapid Fire Session Presented by: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5E805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Google Certified Educator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>
                <a:solidFill>
                  <a:srgbClr val="E0270F"/>
                </a:solidFill>
                <a:latin typeface="Schoolbell"/>
                <a:ea typeface="Schoolbell"/>
                <a:cs typeface="Schoolbell"/>
                <a:sym typeface="Schoolbell"/>
              </a:rPr>
              <a:t>Natalie O’Neil</a:t>
            </a:r>
            <a:r>
              <a:rPr lang="en" sz="2400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  </a:t>
            </a:r>
            <a:r>
              <a:rPr lang="en" sz="24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"/>
              </a:rPr>
              <a:t>nvazquez@wmrhsd.org</a:t>
            </a:r>
            <a:r>
              <a:rPr lang="en" sz="2400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  </a:t>
            </a:r>
            <a:r>
              <a:rPr lang="en" sz="2400">
                <a:solidFill>
                  <a:srgbClr val="F5E805"/>
                </a:solidFill>
                <a:latin typeface="Schoolbell"/>
                <a:ea typeface="Schoolbell"/>
                <a:cs typeface="Schoolbell"/>
                <a:sym typeface="Schoolbell"/>
              </a:rPr>
              <a:t>@TeachNV</a:t>
            </a:r>
            <a:r>
              <a:rPr lang="en" sz="2400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	 </a:t>
            </a:r>
            <a:r>
              <a:rPr lang="en" sz="24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"/>
              </a:rPr>
              <a:t>http://bit.ly/GAFEELA</a:t>
            </a:r>
          </a:p>
          <a:p>
            <a:pPr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algn="l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algn="l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50825"/>
            <a:ext cx="8229600" cy="74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3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P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n</a:t>
            </a: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n</a:t>
            </a:r>
            <a:r>
              <a:rPr lang="en" sz="3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 sz="3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 sz="3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32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384925" y="1200150"/>
            <a:ext cx="24944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For Teachers</a:t>
            </a:r>
          </a:p>
          <a:p>
            <a:pPr algn="ctr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Londrina Sketch"/>
              <a:ea typeface="Londrina Sketch"/>
              <a:cs typeface="Londrina Sketch"/>
              <a:sym typeface="Londrina Sketch"/>
            </a:endParaRPr>
          </a:p>
          <a:p>
            <a:pPr marL="457200" lvl="0" indent="-381000" rtl="0">
              <a:spcBef>
                <a:spcPts val="0"/>
              </a:spcBef>
              <a:buClr>
                <a:srgbClr val="53C25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53C259"/>
                </a:solidFill>
                <a:latin typeface="Schoolbell"/>
                <a:ea typeface="Schoolbell"/>
                <a:cs typeface="Schoolbell"/>
                <a:sym typeface="Schoolbell"/>
              </a:rPr>
              <a:t>Content Delivery</a:t>
            </a:r>
          </a:p>
          <a:p>
            <a:pPr marL="457200" lvl="0" indent="-381000" rtl="0">
              <a:spcBef>
                <a:spcPts val="0"/>
              </a:spcBef>
              <a:buClr>
                <a:srgbClr val="E0270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E0270F"/>
                </a:solidFill>
                <a:latin typeface="Schoolbell"/>
                <a:ea typeface="Schoolbell"/>
                <a:cs typeface="Schoolbell"/>
                <a:sym typeface="Schoolbell"/>
              </a:rPr>
              <a:t>Multimedia Aids</a:t>
            </a:r>
          </a:p>
          <a:p>
            <a:pPr marL="457200" lvl="0" indent="-381000" rtl="0">
              <a:spcBef>
                <a:spcPts val="0"/>
              </a:spcBef>
              <a:buClr>
                <a:srgbClr val="F5E805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5E805"/>
                </a:solidFill>
                <a:latin typeface="Schoolbell"/>
                <a:ea typeface="Schoolbell"/>
                <a:cs typeface="Schoolbell"/>
                <a:sym typeface="Schoolbell"/>
              </a:rPr>
              <a:t>Jeopardy Reviews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5468975" y="1200150"/>
            <a:ext cx="2671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For Students</a:t>
            </a:r>
          </a:p>
          <a:p>
            <a:pPr algn="ctr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Londrina Sketch"/>
              <a:ea typeface="Londrina Sketch"/>
              <a:cs typeface="Londrina Sketch"/>
              <a:sym typeface="Londrina Sketch"/>
            </a:endParaRPr>
          </a:p>
          <a:p>
            <a:pPr marL="457200" lvl="0" indent="-381000" rtl="0">
              <a:spcBef>
                <a:spcPts val="0"/>
              </a:spcBef>
              <a:buClr>
                <a:srgbClr val="F5E805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5E805"/>
                </a:solidFill>
                <a:latin typeface="Schoolbell"/>
                <a:ea typeface="Schoolbell"/>
                <a:cs typeface="Schoolbell"/>
                <a:sym typeface="Schoolbell"/>
              </a:rPr>
              <a:t>Group Presentations</a:t>
            </a:r>
          </a:p>
          <a:p>
            <a:pPr marL="457200" lvl="0" indent="-381000" rtl="0">
              <a:spcBef>
                <a:spcPts val="0"/>
              </a:spcBef>
              <a:buClr>
                <a:srgbClr val="53C25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53C259"/>
                </a:solidFill>
                <a:latin typeface="Schoolbell"/>
                <a:ea typeface="Schoolbell"/>
                <a:cs typeface="Schoolbell"/>
                <a:sym typeface="Schoolbell"/>
              </a:rPr>
              <a:t>Vocabulary Flashcards</a:t>
            </a:r>
          </a:p>
          <a:p>
            <a:pPr marL="457200" lvl="0" indent="-381000">
              <a:spcBef>
                <a:spcPts val="0"/>
              </a:spcBef>
              <a:buClr>
                <a:srgbClr val="E0270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E0270F"/>
                </a:solidFill>
                <a:latin typeface="Schoolbell"/>
                <a:ea typeface="Schoolbell"/>
                <a:cs typeface="Schoolbell"/>
                <a:sym typeface="Schoolbell"/>
              </a:rPr>
              <a:t>Digital Storyboards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270F">
            <a:alpha val="97690"/>
          </a:srgbClr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1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m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p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799150"/>
            <a:ext cx="4598623" cy="43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98625" y="799150"/>
            <a:ext cx="4545375" cy="43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0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3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w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n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666075"/>
            <a:ext cx="3994500" cy="425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Mind Maps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797925" y="666075"/>
            <a:ext cx="4235100" cy="418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Graphic Organizers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03225" y="1468200"/>
            <a:ext cx="4424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>
            <a:hlinkClick r:id="rId4"/>
          </p:cNvPr>
          <p:cNvSpPr/>
          <p:nvPr/>
        </p:nvSpPr>
        <p:spPr>
          <a:xfrm>
            <a:off x="0" y="1496825"/>
            <a:ext cx="4572000" cy="3429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C259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28550" y="580175"/>
            <a:ext cx="88869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5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p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p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 sz="5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f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52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 sz="52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5200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52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810025" y="19345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ELA Classroom Edition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0" y="3125275"/>
            <a:ext cx="9144000" cy="15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>
                <a:solidFill>
                  <a:srgbClr val="E0270F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Session Evaluation: </a:t>
            </a:r>
            <a:r>
              <a:rPr lang="en" sz="1000" u="sng">
                <a:solidFill>
                  <a:srgbClr val="1155CC"/>
                </a:solidFill>
                <a:hlinkClick r:id="rId3"/>
              </a:rPr>
              <a:t>https:/sites.google.com/site/gappssummitnj/evaluation</a:t>
            </a:r>
            <a:r>
              <a:rPr lang="en" sz="1000">
                <a:solidFill>
                  <a:srgbClr val="1F497D"/>
                </a:solidFill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5E805"/>
              </a:solidFill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E0270F"/>
                </a:solidFill>
                <a:latin typeface="Schoolbell"/>
                <a:ea typeface="Schoolbell"/>
                <a:cs typeface="Schoolbell"/>
                <a:sym typeface="Schoolbell"/>
              </a:rPr>
              <a:t>Natalie O’Neil</a:t>
            </a:r>
            <a:r>
              <a:rPr lang="en" sz="2400">
                <a:solidFill>
                  <a:schemeClr val="lt1"/>
                </a:solidFill>
                <a:latin typeface="Schoolbell"/>
                <a:ea typeface="Schoolbell"/>
                <a:cs typeface="Schoolbell"/>
                <a:sym typeface="Schoolbell"/>
              </a:rPr>
              <a:t>  </a:t>
            </a:r>
            <a:r>
              <a:rPr lang="en" sz="24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"/>
              </a:rPr>
              <a:t>nvazquez@wmrhsd.org</a:t>
            </a:r>
            <a:r>
              <a:rPr lang="en" sz="2400">
                <a:solidFill>
                  <a:schemeClr val="lt1"/>
                </a:solidFill>
                <a:latin typeface="Schoolbell"/>
                <a:ea typeface="Schoolbell"/>
                <a:cs typeface="Schoolbell"/>
                <a:sym typeface="Schoolbell"/>
              </a:rPr>
              <a:t>  </a:t>
            </a:r>
            <a:r>
              <a:rPr lang="en" sz="2400">
                <a:solidFill>
                  <a:srgbClr val="F5E805"/>
                </a:solidFill>
                <a:latin typeface="Schoolbell"/>
                <a:ea typeface="Schoolbell"/>
                <a:cs typeface="Schoolbell"/>
                <a:sym typeface="Schoolbell"/>
              </a:rPr>
              <a:t>@TeachNV</a:t>
            </a:r>
            <a:r>
              <a:rPr lang="en" sz="2400">
                <a:solidFill>
                  <a:schemeClr val="lt1"/>
                </a:solidFill>
                <a:latin typeface="Schoolbell"/>
                <a:ea typeface="Schoolbell"/>
                <a:cs typeface="Schoolbell"/>
                <a:sym typeface="Schoolbell"/>
              </a:rPr>
              <a:t>	 </a:t>
            </a:r>
            <a:r>
              <a:rPr lang="en" sz="24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5"/>
              </a:rPr>
              <a:t>http://bit.ly/GAFEELA</a:t>
            </a:r>
          </a:p>
          <a:p>
            <a:pPr algn="ctr" rtl="0">
              <a:spcBef>
                <a:spcPts val="0"/>
              </a:spcBef>
              <a:buNone/>
            </a:pPr>
            <a:endParaRPr sz="2400">
              <a:solidFill>
                <a:srgbClr val="E0270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lvl="0" algn="l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b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y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30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M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c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f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,</a:t>
            </a:r>
            <a:r>
              <a:rPr lang="en" sz="30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H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000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 sz="3000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 sz="3000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 sz="3000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640199"/>
            <a:ext cx="4857073" cy="4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281997">
            <a:off x="1372507" y="962553"/>
            <a:ext cx="1592312" cy="12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271431" y="640200"/>
            <a:ext cx="4872567" cy="45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270F">
            <a:alpha val="97690"/>
          </a:srgbClr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62149"/>
            <a:ext cx="8229600" cy="65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v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76275" y="752418"/>
            <a:ext cx="4232200" cy="208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525" y="758662"/>
            <a:ext cx="4512133" cy="206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75520" y="2833625"/>
            <a:ext cx="4914653" cy="230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0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62149"/>
            <a:ext cx="8229600" cy="72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,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n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z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,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h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994300"/>
            <a:ext cx="4283674" cy="414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65625" y="994300"/>
            <a:ext cx="2339075" cy="41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60325" y="994300"/>
            <a:ext cx="4283675" cy="414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2565650" y="985425"/>
            <a:ext cx="2254800" cy="41493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875" y="985425"/>
            <a:ext cx="9135000" cy="41493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C25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62149"/>
            <a:ext cx="8229600" cy="73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e 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c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2174050"/>
            <a:ext cx="3906174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>
            <a:hlinkClick r:id="rId4"/>
          </p:cNvPr>
          <p:cNvSpPr/>
          <p:nvPr/>
        </p:nvSpPr>
        <p:spPr>
          <a:xfrm>
            <a:off x="3630975" y="1008725"/>
            <a:ext cx="5513024" cy="41347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C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b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n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c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</a:p>
        </p:txBody>
      </p:sp>
      <p:sp>
        <p:nvSpPr>
          <p:cNvPr id="64" name="Shape 64"/>
          <p:cNvSpPr txBox="1"/>
          <p:nvPr/>
        </p:nvSpPr>
        <p:spPr>
          <a:xfrm rot="-1416426">
            <a:off x="309207" y="1837442"/>
            <a:ext cx="2077346" cy="76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Lesson Plans</a:t>
            </a:r>
          </a:p>
        </p:txBody>
      </p:sp>
      <p:sp>
        <p:nvSpPr>
          <p:cNvPr id="65" name="Shape 65"/>
          <p:cNvSpPr txBox="1"/>
          <p:nvPr/>
        </p:nvSpPr>
        <p:spPr>
          <a:xfrm rot="1194637">
            <a:off x="3167072" y="1800540"/>
            <a:ext cx="1742455" cy="674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Worksheets</a:t>
            </a:r>
          </a:p>
        </p:txBody>
      </p:sp>
      <p:sp>
        <p:nvSpPr>
          <p:cNvPr id="66" name="Shape 66"/>
          <p:cNvSpPr txBox="1"/>
          <p:nvPr/>
        </p:nvSpPr>
        <p:spPr>
          <a:xfrm rot="1812036">
            <a:off x="7828869" y="2047318"/>
            <a:ext cx="1263147" cy="547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Essays</a:t>
            </a:r>
          </a:p>
        </p:txBody>
      </p:sp>
      <p:sp>
        <p:nvSpPr>
          <p:cNvPr id="67" name="Shape 67"/>
          <p:cNvSpPr txBox="1"/>
          <p:nvPr/>
        </p:nvSpPr>
        <p:spPr>
          <a:xfrm rot="-911550">
            <a:off x="5150876" y="1845545"/>
            <a:ext cx="1564891" cy="950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Journals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571999">
            <a:off x="250175" y="2453312"/>
            <a:ext cx="2195400" cy="118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1812000">
            <a:off x="7139430" y="2448725"/>
            <a:ext cx="1602694" cy="10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1296069">
            <a:off x="2787916" y="2433167"/>
            <a:ext cx="1365093" cy="16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1092000">
            <a:off x="5342169" y="2563999"/>
            <a:ext cx="1373399" cy="13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270F">
            <a:alpha val="97690"/>
          </a:srgb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1275"/>
            <a:ext cx="8229600" cy="68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c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h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W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h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c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</a:p>
        </p:txBody>
      </p:sp>
      <p:sp>
        <p:nvSpPr>
          <p:cNvPr id="77" name="Shape 77">
            <a:hlinkClick r:id="rId3"/>
          </p:cNvPr>
          <p:cNvSpPr/>
          <p:nvPr/>
        </p:nvSpPr>
        <p:spPr>
          <a:xfrm>
            <a:off x="1624625" y="1468150"/>
            <a:ext cx="4900449" cy="36753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78" name="Shape 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525075" y="2419814"/>
            <a:ext cx="2618925" cy="272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0" y="896650"/>
            <a:ext cx="1624625" cy="42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272700" y="672400"/>
            <a:ext cx="3675350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525075" y="896650"/>
            <a:ext cx="2618924" cy="15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05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53274"/>
            <a:ext cx="8229600" cy="790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a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d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&amp;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W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x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n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r>
              <a:rPr lang="en">
                <a:solidFill>
                  <a:srgbClr val="53C259"/>
                </a:solidFill>
                <a:latin typeface="Chango"/>
                <a:ea typeface="Chango"/>
                <a:cs typeface="Chango"/>
                <a:sym typeface="Chango"/>
              </a:rPr>
              <a:t>i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" y="881850"/>
            <a:ext cx="4499973" cy="42616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>
            <a:hlinkClick r:id="rId4"/>
          </p:cNvPr>
          <p:cNvSpPr/>
          <p:nvPr/>
        </p:nvSpPr>
        <p:spPr>
          <a:xfrm>
            <a:off x="3955000" y="881850"/>
            <a:ext cx="5189000" cy="42616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C259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44399"/>
            <a:ext cx="8229600" cy="71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g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l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e</a:t>
            </a:r>
            <a:r>
              <a:rPr lang="en">
                <a:latin typeface="Chango"/>
                <a:ea typeface="Chango"/>
                <a:cs typeface="Chango"/>
                <a:sym typeface="Chango"/>
              </a:rPr>
              <a:t> 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F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r>
              <a:rPr lang="en">
                <a:solidFill>
                  <a:srgbClr val="565FFF"/>
                </a:solidFill>
                <a:latin typeface="Chango"/>
                <a:ea typeface="Chango"/>
                <a:cs typeface="Chango"/>
                <a:sym typeface="Chango"/>
              </a:rPr>
              <a:t>r</a:t>
            </a:r>
            <a:r>
              <a:rPr lang="en">
                <a:solidFill>
                  <a:srgbClr val="E0270F"/>
                </a:solidFill>
                <a:latin typeface="Chango"/>
                <a:ea typeface="Chango"/>
                <a:cs typeface="Chango"/>
                <a:sym typeface="Chango"/>
              </a:rPr>
              <a:t>m</a:t>
            </a:r>
            <a:r>
              <a:rPr lang="en">
                <a:solidFill>
                  <a:srgbClr val="F5E805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18175" y="674800"/>
            <a:ext cx="1668899" cy="7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Surveys &amp; Polls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906175" y="643750"/>
            <a:ext cx="2272800" cy="8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Quizzes &amp; Assessments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962425" y="585925"/>
            <a:ext cx="2041799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ondrina Sketch"/>
                <a:ea typeface="Londrina Sketch"/>
                <a:cs typeface="Londrina Sketch"/>
                <a:sym typeface="Londrina Sketch"/>
              </a:rPr>
              <a:t>Contact Info Gathering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0677" y="1575062"/>
            <a:ext cx="3603795" cy="27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27306" y="1393674"/>
            <a:ext cx="1912043" cy="37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9112" y="1548425"/>
            <a:ext cx="2948731" cy="28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048250" y="4438850"/>
            <a:ext cx="1864199" cy="3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Nothing You Could Do"/>
                <a:ea typeface="Nothing You Could Do"/>
                <a:cs typeface="Nothing You Could Do"/>
                <a:sym typeface="Nothing You Could Do"/>
                <a:hlinkClick r:id="rId6"/>
              </a:rPr>
              <a:t>Sample Quiz Ideas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On-screen Show (16:9)</PresentationFormat>
  <Paragraphs>53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simple-light</vt:lpstr>
      <vt:lpstr>Google Apps for Ed</vt:lpstr>
      <vt:lpstr>Goodbye Microsoft, Hello Google</vt:lpstr>
      <vt:lpstr>Drive</vt:lpstr>
      <vt:lpstr>Store, Organize, Share</vt:lpstr>
      <vt:lpstr>Google Docs</vt:lpstr>
      <vt:lpstr>Collaborate on Docs</vt:lpstr>
      <vt:lpstr>Research With Docs</vt:lpstr>
      <vt:lpstr>Read &amp; Write Extension</vt:lpstr>
      <vt:lpstr>Google Forms</vt:lpstr>
      <vt:lpstr>Google Presentation Slides</vt:lpstr>
      <vt:lpstr>Slides Template Ideas</vt:lpstr>
      <vt:lpstr>Google Drawing</vt:lpstr>
      <vt:lpstr>Google Apps for 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Apps for Ed</dc:title>
  <dc:creator>Sabato, Joseph</dc:creator>
  <cp:lastModifiedBy>Sabato, Joseph</cp:lastModifiedBy>
  <cp:revision>1</cp:revision>
  <dcterms:modified xsi:type="dcterms:W3CDTF">2014-07-17T18:03:12Z</dcterms:modified>
</cp:coreProperties>
</file>