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5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33232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0"/>
            <a:ext cx="9144000" cy="35183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9" name="Shape 9"/>
          <p:cNvCxnSpPr/>
          <p:nvPr/>
        </p:nvCxnSpPr>
        <p:spPr>
          <a:xfrm>
            <a:off x="0" y="3496604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867781"/>
            <a:ext cx="7772400" cy="164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3627026"/>
            <a:ext cx="7772400" cy="77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5" name="Shape 25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29" name="Shape 29"/>
          <p:cNvSpPr/>
          <p:nvPr/>
        </p:nvSpPr>
        <p:spPr>
          <a:xfrm>
            <a:off x="4274" y="0"/>
            <a:ext cx="9144000" cy="44063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0" name="Shape 30"/>
          <p:cNvCxnSpPr/>
          <p:nvPr/>
        </p:nvCxnSpPr>
        <p:spPr>
          <a:xfrm>
            <a:off x="0" y="4384371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dk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paltieri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twitter.com/2altieri" TargetMode="External"/><Relationship Id="rId4" Type="http://schemas.openxmlformats.org/officeDocument/2006/relationships/hyperlink" Target="http://twitter.com/jpaltieri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illardwellness.blogspot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/ccc?key=0AovcblsEkbq3dGxDVVNzOFFSYWcxQk9pZDIwQjhLWVE&amp;usp=sharin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hyperlink" Target="http://youtube.com/v/QX2w6X8EvW0" TargetMode="External"/><Relationship Id="rId7" Type="http://schemas.openxmlformats.org/officeDocument/2006/relationships/hyperlink" Target="http://youtube.com/v/O0DnsYr4dL4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hyperlink" Target="http://youtube.com/v/yuI5i-H-sgo" TargetMode="Externa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Bradd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estandards.org/ELA-Literacy/RF/2/4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google.com/document/d/1biHH9RmcDCNUjc47UBv1-LQBfNGcqOumlOhKGaDaPds/edit?usp=sharing" TargetMode="External"/><Relationship Id="rId4" Type="http://schemas.openxmlformats.org/officeDocument/2006/relationships/hyperlink" Target="http://www.corestandards.org/ELA-Literacy/SL/11-12/5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openxmlformats.org/officeDocument/2006/relationships/hyperlink" Target="http://twitter.com/2altieri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twitter.com/jpaltieri" TargetMode="External"/><Relationship Id="rId5" Type="http://schemas.openxmlformats.org/officeDocument/2006/relationships/hyperlink" Target="mailto:jpaltieri@gmail.com" TargetMode="External"/><Relationship Id="rId4" Type="http://schemas.openxmlformats.org/officeDocument/2006/relationships/hyperlink" Target="https://sites.google.com/site/gappssummitnj/evaluation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QlpujvfhhgRvoS3g3Z5aUbUJyrf-T-KJm99jNfRgVJ4/edit?usp=shari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685800" y="1867781"/>
            <a:ext cx="7772400" cy="164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Your Projects and Initiatives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685800" y="3627026"/>
            <a:ext cx="7772400" cy="77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with support from Google Apps</a:t>
            </a:r>
          </a:p>
        </p:txBody>
      </p:sp>
      <p:sp>
        <p:nvSpPr>
          <p:cNvPr id="35" name="Shape 35"/>
          <p:cNvSpPr txBox="1"/>
          <p:nvPr/>
        </p:nvSpPr>
        <p:spPr>
          <a:xfrm>
            <a:off x="4990800" y="3759337"/>
            <a:ext cx="4153200" cy="144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r" rtl="0">
              <a:spcBef>
                <a:spcPts val="0"/>
              </a:spcBef>
              <a:buNone/>
            </a:pPr>
            <a:endParaRPr sz="1600" b="1">
              <a:solidFill>
                <a:srgbClr val="073763"/>
              </a:solidFill>
            </a:endParaRPr>
          </a:p>
          <a:p>
            <a:pPr lvl="0" algn="r" rtl="0">
              <a:spcBef>
                <a:spcPts val="0"/>
              </a:spcBef>
              <a:buNone/>
            </a:pPr>
            <a:r>
              <a:rPr lang="en" sz="1600" b="1">
                <a:solidFill>
                  <a:srgbClr val="073763"/>
                </a:solidFill>
              </a:rPr>
              <a:t>John Altieri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 sz="1600" u="sng">
                <a:solidFill>
                  <a:srgbClr val="073763"/>
                </a:solidFill>
              </a:rPr>
              <a:t>Email</a:t>
            </a:r>
            <a:r>
              <a:rPr lang="en" sz="1600">
                <a:solidFill>
                  <a:srgbClr val="073763"/>
                </a:solidFill>
              </a:rPr>
              <a:t>: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jpaltieri@gmail.com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 sz="1600" u="sng">
                <a:solidFill>
                  <a:srgbClr val="073763"/>
                </a:solidFill>
              </a:rPr>
              <a:t>Twitter</a:t>
            </a:r>
            <a:r>
              <a:rPr lang="en" sz="1600">
                <a:solidFill>
                  <a:srgbClr val="073763"/>
                </a:solidFill>
              </a:rPr>
              <a:t>: </a:t>
            </a:r>
            <a:r>
              <a:rPr lang="en" sz="1600" u="sng">
                <a:solidFill>
                  <a:schemeClr val="hlink"/>
                </a:solidFill>
                <a:hlinkClick r:id="rId4"/>
              </a:rPr>
              <a:t>@jpaltieri</a:t>
            </a:r>
          </a:p>
          <a:p>
            <a:pPr marL="2286000" lvl="0" indent="457200" algn="l" rtl="0">
              <a:spcBef>
                <a:spcPts val="0"/>
              </a:spcBef>
              <a:buNone/>
            </a:pPr>
            <a:r>
              <a:rPr lang="en" sz="1600">
                <a:solidFill>
                  <a:srgbClr val="073763"/>
                </a:solidFill>
              </a:rPr>
              <a:t>       </a:t>
            </a:r>
            <a:r>
              <a:rPr lang="en" sz="1600" u="sng">
                <a:solidFill>
                  <a:schemeClr val="hlink"/>
                </a:solidFill>
                <a:hlinkClick r:id="rId5"/>
              </a:rPr>
              <a:t>@2altieri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03350" y="219300"/>
            <a:ext cx="83372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Using a Google Site for general info...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833725" y="1273400"/>
            <a:ext cx="5476549" cy="3743800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01975" y="205975"/>
            <a:ext cx="29522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Inside Sites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069875" y="4103575"/>
            <a:ext cx="4691099" cy="68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Analytics to follow visitors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277425" y="205975"/>
            <a:ext cx="4691025" cy="2477861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6" name="Shape 126"/>
          <p:cNvSpPr/>
          <p:nvPr/>
        </p:nvSpPr>
        <p:spPr>
          <a:xfrm rot="7655490">
            <a:off x="6892420" y="1337189"/>
            <a:ext cx="457356" cy="119211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E599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7" name="Shape 12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01975" y="2683825"/>
            <a:ext cx="3767900" cy="2234900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8" name="Shape 128"/>
          <p:cNvSpPr txBox="1">
            <a:spLocks noGrp="1"/>
          </p:cNvSpPr>
          <p:nvPr>
            <p:ph type="body" idx="2"/>
          </p:nvPr>
        </p:nvSpPr>
        <p:spPr>
          <a:xfrm>
            <a:off x="687300" y="1073625"/>
            <a:ext cx="3768000" cy="92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Subscribe to get email updates on site changes.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Blogger: Tell the story.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847650" y="3944400"/>
            <a:ext cx="7448699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 u="sng">
                <a:solidFill>
                  <a:schemeClr val="hlink"/>
                </a:solidFill>
                <a:hlinkClick r:id="rId3"/>
              </a:rPr>
              <a:t>http://willardwellness.blogspot.com/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457200" y="1574550"/>
            <a:ext cx="4827600" cy="199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en" sz="2400"/>
              <a:t>Using a blog we are able to put together updates about our latest project or experience. This gives us a link to share those moments through email, on Twitter, etc.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756500" y="1665062"/>
            <a:ext cx="2930300" cy="1813374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34857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Inside Blogger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2276699" cy="385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Moderate comments and get email updates whenever a comment is made.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110622" y="1200149"/>
            <a:ext cx="5637652" cy="37256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34857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Inside Blogger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392400" y="1437987"/>
            <a:ext cx="2276699" cy="3234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For some projects a blog can do the job of a website. Work with the </a:t>
            </a:r>
            <a:r>
              <a:rPr lang="en" sz="2400" b="1"/>
              <a:t>layout</a:t>
            </a:r>
            <a:r>
              <a:rPr lang="en" sz="2400"/>
              <a:t> to get the features you need.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733899" y="1290825"/>
            <a:ext cx="6286975" cy="3529225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1" name="Shape 151"/>
          <p:cNvSpPr/>
          <p:nvPr/>
        </p:nvSpPr>
        <p:spPr>
          <a:xfrm rot="6693010">
            <a:off x="3916549" y="2784594"/>
            <a:ext cx="457372" cy="1408099"/>
          </a:xfrm>
          <a:prstGeom prst="downArrow">
            <a:avLst>
              <a:gd name="adj1" fmla="val 26311"/>
              <a:gd name="adj2" fmla="val 50000"/>
            </a:avLst>
          </a:prstGeom>
          <a:solidFill>
            <a:srgbClr val="FFE599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7242475" y="2992975"/>
            <a:ext cx="1308599" cy="310800"/>
          </a:xfrm>
          <a:prstGeom prst="ellipse">
            <a:avLst/>
          </a:prstGeom>
          <a:noFill/>
          <a:ln w="1905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Google Maps: a link to places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51450" y="4184250"/>
            <a:ext cx="7841099" cy="741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 Google My Map can show </a:t>
            </a:r>
            <a:r>
              <a:rPr lang="en" b="1" i="1"/>
              <a:t>where</a:t>
            </a:r>
            <a:r>
              <a:rPr lang="en"/>
              <a:t> and </a:t>
            </a:r>
            <a:r>
              <a:rPr lang="en" b="1" i="1"/>
              <a:t>how</a:t>
            </a:r>
            <a:r>
              <a:rPr lang="en"/>
              <a:t>.</a:t>
            </a:r>
          </a:p>
        </p:txBody>
      </p:sp>
      <p:pic>
        <p:nvPicPr>
          <p:cNvPr id="159" name="Shape 15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297875" y="1216125"/>
            <a:ext cx="4545299" cy="2968124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Inside Maps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4966375" y="1310150"/>
            <a:ext cx="4081799" cy="88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 txBox="1"/>
          <p:nvPr/>
        </p:nvSpPr>
        <p:spPr>
          <a:xfrm>
            <a:off x="96525" y="1365325"/>
            <a:ext cx="4343700" cy="101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67" name="Shape 16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085398" y="1686475"/>
            <a:ext cx="3681800" cy="2923974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68" name="Shape 16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75800" y="1686475"/>
            <a:ext cx="4343700" cy="2923970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69" name="Shape 169"/>
          <p:cNvSpPr txBox="1"/>
          <p:nvPr/>
        </p:nvSpPr>
        <p:spPr>
          <a:xfrm>
            <a:off x="2135100" y="4716000"/>
            <a:ext cx="4873800" cy="42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Examples of maps created through student collaboration.</a:t>
            </a:r>
          </a:p>
        </p:txBody>
      </p:sp>
      <p:sp>
        <p:nvSpPr>
          <p:cNvPr id="170" name="Shape 170"/>
          <p:cNvSpPr/>
          <p:nvPr/>
        </p:nvSpPr>
        <p:spPr>
          <a:xfrm rot="4578194">
            <a:off x="3479975" y="-1600885"/>
            <a:ext cx="638558" cy="5934536"/>
          </a:xfrm>
          <a:prstGeom prst="downArrow">
            <a:avLst>
              <a:gd name="adj1" fmla="val 30935"/>
              <a:gd name="adj2" fmla="val 110721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 txBox="1"/>
          <p:nvPr/>
        </p:nvSpPr>
        <p:spPr>
          <a:xfrm>
            <a:off x="6626600" y="394350"/>
            <a:ext cx="1482900" cy="42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Collaborate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70525" y="1039500"/>
            <a:ext cx="2554200" cy="3870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1155CC"/>
                </a:solidFill>
              </a:rPr>
              <a:t>Forms: feedback and/or action</a:t>
            </a:r>
          </a:p>
          <a:p>
            <a:pPr rtl="0">
              <a:spcBef>
                <a:spcPts val="0"/>
              </a:spcBef>
              <a:buNone/>
            </a:pPr>
            <a:endParaRPr sz="1800">
              <a:solidFill>
                <a:srgbClr val="1155CC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Linked to a spreadsheet.</a:t>
            </a:r>
          </a:p>
          <a:p>
            <a:pPr>
              <a:spcBef>
                <a:spcPts val="0"/>
              </a:spcBef>
              <a:buNone/>
            </a:pPr>
            <a:endParaRPr>
              <a:solidFill>
                <a:srgbClr val="1155CC"/>
              </a:solidFill>
            </a:endParaRPr>
          </a:p>
        </p:txBody>
      </p:sp>
      <p:pic>
        <p:nvPicPr>
          <p:cNvPr id="177" name="Shape 17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564274" y="233699"/>
            <a:ext cx="5122525" cy="46760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3070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Inside Forms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515825" y="4208200"/>
            <a:ext cx="4595999" cy="9819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Get email updates every time a form is submitted.</a:t>
            </a:r>
          </a:p>
        </p:txBody>
      </p:sp>
      <p:pic>
        <p:nvPicPr>
          <p:cNvPr id="184" name="Shape 18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7199" y="1028712"/>
            <a:ext cx="4713250" cy="3179475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85" name="Shape 185"/>
          <p:cNvSpPr/>
          <p:nvPr/>
        </p:nvSpPr>
        <p:spPr>
          <a:xfrm>
            <a:off x="1530850" y="1028700"/>
            <a:ext cx="1422899" cy="1052400"/>
          </a:xfrm>
          <a:prstGeom prst="ellipse">
            <a:avLst/>
          </a:prstGeom>
          <a:noFill/>
          <a:ln w="381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86" name="Shape 18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733437" y="1028700"/>
            <a:ext cx="3000375" cy="3086100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87" name="Shape 187"/>
          <p:cNvSpPr/>
          <p:nvPr/>
        </p:nvSpPr>
        <p:spPr>
          <a:xfrm rot="6605920">
            <a:off x="6942909" y="1205080"/>
            <a:ext cx="457458" cy="914634"/>
          </a:xfrm>
          <a:prstGeom prst="downArrow">
            <a:avLst>
              <a:gd name="adj1" fmla="val 24042"/>
              <a:gd name="adj2" fmla="val 50000"/>
            </a:avLst>
          </a:prstGeom>
          <a:solidFill>
            <a:srgbClr val="FFE599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/>
          <p:nvPr/>
        </p:nvSpPr>
        <p:spPr>
          <a:xfrm rot="6971717">
            <a:off x="7199248" y="1984258"/>
            <a:ext cx="457374" cy="914480"/>
          </a:xfrm>
          <a:prstGeom prst="downArrow">
            <a:avLst>
              <a:gd name="adj1" fmla="val 26311"/>
              <a:gd name="adj2" fmla="val 50000"/>
            </a:avLst>
          </a:prstGeom>
          <a:solidFill>
            <a:srgbClr val="FFE599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5914400" y="1393500"/>
            <a:ext cx="844799" cy="266699"/>
          </a:xfrm>
          <a:prstGeom prst="ellipse">
            <a:avLst/>
          </a:prstGeom>
          <a:noFill/>
          <a:ln w="1905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6003825" y="2034400"/>
            <a:ext cx="1022399" cy="366899"/>
          </a:xfrm>
          <a:prstGeom prst="ellipse">
            <a:avLst/>
          </a:prstGeom>
          <a:noFill/>
          <a:ln w="1905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2"/>
          </p:nvPr>
        </p:nvSpPr>
        <p:spPr>
          <a:xfrm>
            <a:off x="5733450" y="4114800"/>
            <a:ext cx="3000300" cy="9819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Get back to the form from the sheet.</a:t>
            </a:r>
          </a:p>
        </p:txBody>
      </p:sp>
      <p:cxnSp>
        <p:nvCxnSpPr>
          <p:cNvPr id="192" name="Shape 192"/>
          <p:cNvCxnSpPr/>
          <p:nvPr/>
        </p:nvCxnSpPr>
        <p:spPr>
          <a:xfrm>
            <a:off x="5440075" y="867975"/>
            <a:ext cx="0" cy="40911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YouTube: teaching and updating</a:t>
            </a:r>
          </a:p>
        </p:txBody>
      </p:sp>
      <p:sp>
        <p:nvSpPr>
          <p:cNvPr id="198" name="Shape 198">
            <a:hlinkClick r:id="rId3"/>
          </p:cNvPr>
          <p:cNvSpPr/>
          <p:nvPr/>
        </p:nvSpPr>
        <p:spPr>
          <a:xfrm>
            <a:off x="457200" y="2252924"/>
            <a:ext cx="2663499" cy="199762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99" name="Shape 199">
            <a:hlinkClick r:id="rId5"/>
          </p:cNvPr>
          <p:cNvSpPr/>
          <p:nvPr/>
        </p:nvSpPr>
        <p:spPr>
          <a:xfrm>
            <a:off x="6023300" y="2252925"/>
            <a:ext cx="2663499" cy="199762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200" name="Shape 200">
            <a:hlinkClick r:id="rId7"/>
          </p:cNvPr>
          <p:cNvSpPr/>
          <p:nvPr/>
        </p:nvSpPr>
        <p:spPr>
          <a:xfrm>
            <a:off x="3240250" y="2252937"/>
            <a:ext cx="2663499" cy="1997624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/>
        </p:nvSpPr>
        <p:spPr>
          <a:xfrm>
            <a:off x="181275" y="1226800"/>
            <a:ext cx="8832899" cy="2718000"/>
          </a:xfrm>
          <a:prstGeom prst="rect">
            <a:avLst/>
          </a:prstGeom>
          <a:solidFill>
            <a:srgbClr val="B7CCE4">
              <a:alpha val="53730"/>
            </a:srgbClr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 txBox="1"/>
          <p:nvPr/>
        </p:nvSpPr>
        <p:spPr>
          <a:xfrm>
            <a:off x="322650" y="1226800"/>
            <a:ext cx="8498700" cy="377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6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You don’t go to the hardware store because you need a drill;</a:t>
            </a:r>
          </a:p>
          <a:p>
            <a:pPr lvl="0" algn="ctr" rtl="0">
              <a:spcBef>
                <a:spcPts val="6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you go because you need to put a hole in something.</a:t>
            </a:r>
          </a:p>
          <a:p>
            <a:pPr lvl="0" algn="ctr" rtl="0">
              <a:spcBef>
                <a:spcPts val="6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-B. Ovenell-Carter</a:t>
            </a:r>
            <a:r>
              <a:rPr lang="en" sz="3000">
                <a:solidFill>
                  <a:srgbClr val="674EA7"/>
                </a:solidFill>
              </a:rPr>
              <a:t> </a:t>
            </a:r>
            <a:r>
              <a:rPr lang="en" sz="3000" u="sng">
                <a:solidFill>
                  <a:schemeClr val="hlink"/>
                </a:solidFill>
                <a:hlinkClick r:id="rId3"/>
              </a:rPr>
              <a:t>@braddo</a:t>
            </a:r>
          </a:p>
          <a:p>
            <a:pPr lvl="0" algn="ctr" rtl="0">
              <a:spcBef>
                <a:spcPts val="600"/>
              </a:spcBef>
              <a:buNone/>
            </a:pPr>
            <a:endParaRPr sz="1000">
              <a:solidFill>
                <a:srgbClr val="00FFFF"/>
              </a:solidFill>
            </a:endParaRPr>
          </a:p>
          <a:p>
            <a:pPr lvl="0" algn="ctr" rtl="0">
              <a:spcBef>
                <a:spcPts val="600"/>
              </a:spcBef>
              <a:buNone/>
            </a:pPr>
            <a:r>
              <a:rPr lang="en" sz="2400">
                <a:solidFill>
                  <a:srgbClr val="0B5394"/>
                </a:solidFill>
              </a:rPr>
              <a:t>Are we acting on the </a:t>
            </a:r>
            <a:r>
              <a:rPr lang="en" sz="2400" b="1">
                <a:solidFill>
                  <a:srgbClr val="0B5394"/>
                </a:solidFill>
              </a:rPr>
              <a:t>past</a:t>
            </a:r>
            <a:r>
              <a:rPr lang="en" sz="2400">
                <a:solidFill>
                  <a:srgbClr val="0B5394"/>
                </a:solidFill>
              </a:rPr>
              <a:t> (b/c </a:t>
            </a:r>
            <a:r>
              <a:rPr lang="en" sz="2400" i="1">
                <a:solidFill>
                  <a:srgbClr val="0B5394"/>
                </a:solidFill>
              </a:rPr>
              <a:t>we have the tool</a:t>
            </a:r>
            <a:r>
              <a:rPr lang="en" sz="2400">
                <a:solidFill>
                  <a:srgbClr val="0B5394"/>
                </a:solidFill>
              </a:rPr>
              <a:t>),</a:t>
            </a:r>
          </a:p>
          <a:p>
            <a:pPr lvl="0" algn="ctr" rtl="0">
              <a:spcBef>
                <a:spcPts val="600"/>
              </a:spcBef>
              <a:buNone/>
            </a:pPr>
            <a:r>
              <a:rPr lang="en" sz="2400">
                <a:solidFill>
                  <a:srgbClr val="38761D"/>
                </a:solidFill>
              </a:rPr>
              <a:t>or on </a:t>
            </a:r>
            <a:r>
              <a:rPr lang="en" sz="2400" b="1">
                <a:solidFill>
                  <a:srgbClr val="38761D"/>
                </a:solidFill>
              </a:rPr>
              <a:t>purpose</a:t>
            </a:r>
            <a:r>
              <a:rPr lang="en" sz="2400">
                <a:solidFill>
                  <a:srgbClr val="38761D"/>
                </a:solidFill>
              </a:rPr>
              <a:t> (</a:t>
            </a:r>
            <a:r>
              <a:rPr lang="en" sz="2400" i="1">
                <a:solidFill>
                  <a:srgbClr val="38761D"/>
                </a:solidFill>
              </a:rPr>
              <a:t>need</a:t>
            </a:r>
            <a:r>
              <a:rPr lang="en" sz="2400">
                <a:solidFill>
                  <a:srgbClr val="38761D"/>
                </a:solidFill>
              </a:rPr>
              <a:t>)?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Choose the right app, if an app at all.</a:t>
            </a:r>
          </a:p>
        </p:txBody>
      </p:sp>
      <p:pic>
        <p:nvPicPr>
          <p:cNvPr id="43" name="Shape 4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8195225" y="4108224"/>
            <a:ext cx="697876" cy="697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36045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Inside YouTube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457200" y="1653950"/>
            <a:ext cx="3428699" cy="143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Share videos by getting the url. </a:t>
            </a:r>
          </a:p>
        </p:txBody>
      </p:sp>
      <p:pic>
        <p:nvPicPr>
          <p:cNvPr id="207" name="Shape 20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061700" y="353487"/>
            <a:ext cx="4880174" cy="4436525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08" name="Shape 208"/>
          <p:cNvSpPr/>
          <p:nvPr/>
        </p:nvSpPr>
        <p:spPr>
          <a:xfrm rot="-3637675">
            <a:off x="3581893" y="2174420"/>
            <a:ext cx="457511" cy="1911757"/>
          </a:xfrm>
          <a:prstGeom prst="downArrow">
            <a:avLst>
              <a:gd name="adj1" fmla="val 26311"/>
              <a:gd name="adj2" fmla="val 50000"/>
            </a:avLst>
          </a:prstGeom>
          <a:solidFill>
            <a:srgbClr val="FFE599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6717250" y="1742900"/>
            <a:ext cx="794400" cy="1261799"/>
          </a:xfrm>
          <a:prstGeom prst="ellipse">
            <a:avLst/>
          </a:prstGeom>
          <a:noFill/>
          <a:ln w="762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2"/>
          </p:nvPr>
        </p:nvSpPr>
        <p:spPr>
          <a:xfrm>
            <a:off x="140625" y="3549950"/>
            <a:ext cx="3428699" cy="14397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Also, you can click “Info and Settings” and then “Advanced Settings” to turn off commenting and manage other elements.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Special Mention...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47700" y="2237400"/>
            <a:ext cx="2263399" cy="169754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/>
          <p:nvPr/>
        </p:nvSpPr>
        <p:spPr>
          <a:xfrm>
            <a:off x="308600" y="4056750"/>
            <a:ext cx="2541599" cy="55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Google Calendar</a:t>
            </a:r>
          </a:p>
        </p:txBody>
      </p:sp>
      <p:pic>
        <p:nvPicPr>
          <p:cNvPr id="218" name="Shape 21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785855" y="2237399"/>
            <a:ext cx="1796234" cy="169754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/>
          <p:nvPr/>
        </p:nvSpPr>
        <p:spPr>
          <a:xfrm>
            <a:off x="3082575" y="3934950"/>
            <a:ext cx="3202800" cy="7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2400"/>
              <a:t>Picasa Web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400"/>
              <a:t>(or Drive for photos)</a:t>
            </a:r>
          </a:p>
        </p:txBody>
      </p:sp>
      <p:pic>
        <p:nvPicPr>
          <p:cNvPr id="220" name="Shape 22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786475" y="2237400"/>
            <a:ext cx="1697550" cy="1697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6293800" y="4056750"/>
            <a:ext cx="2682899" cy="55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Google Hangouts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41972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Inside Picasa Web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457200" y="1929125"/>
            <a:ext cx="2728199" cy="2540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Add photos by dragging and dropping them into other applications.</a:t>
            </a:r>
          </a:p>
        </p:txBody>
      </p:sp>
      <p:pic>
        <p:nvPicPr>
          <p:cNvPr id="228" name="Shape 22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28050" y="1368149"/>
            <a:ext cx="5346725" cy="3518724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29" name="Shape 229"/>
          <p:cNvSpPr/>
          <p:nvPr/>
        </p:nvSpPr>
        <p:spPr>
          <a:xfrm rot="-6092302">
            <a:off x="4364298" y="1559053"/>
            <a:ext cx="457444" cy="3676845"/>
          </a:xfrm>
          <a:prstGeom prst="downArrow">
            <a:avLst>
              <a:gd name="adj1" fmla="val 26311"/>
              <a:gd name="adj2" fmla="val 50000"/>
            </a:avLst>
          </a:prstGeom>
          <a:solidFill>
            <a:srgbClr val="FFFF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Common Core Standards That Are Met Through the Use of Various Technologies: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457200" y="1415497"/>
            <a:ext cx="3867899" cy="256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45384"/>
              </a:lnSpc>
              <a:spcBef>
                <a:spcPts val="1700"/>
              </a:spcBef>
              <a:buNone/>
            </a:pPr>
            <a:r>
              <a:rPr lang="en" sz="1800">
                <a:solidFill>
                  <a:srgbClr val="202020"/>
                </a:solidFill>
              </a:rPr>
              <a:t>Fluency:</a:t>
            </a:r>
          </a:p>
          <a:p>
            <a:pPr lvl="0" algn="ctr" rtl="0">
              <a:lnSpc>
                <a:spcPct val="145384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 sz="1800">
                <a:solidFill>
                  <a:srgbClr val="373737"/>
                </a:solidFill>
                <a:hlinkClick r:id="rId3"/>
              </a:rPr>
              <a:t>CCSS.ELA-LITERACY.RF.</a:t>
            </a:r>
            <a:r>
              <a:rPr lang="en" sz="1800" b="1">
                <a:solidFill>
                  <a:srgbClr val="373737"/>
                </a:solidFill>
                <a:hlinkClick r:id="rId3"/>
              </a:rPr>
              <a:t>2</a:t>
            </a:r>
            <a:r>
              <a:rPr lang="en" sz="1800">
                <a:solidFill>
                  <a:srgbClr val="373737"/>
                </a:solidFill>
                <a:hlinkClick r:id="rId3"/>
              </a:rPr>
              <a:t>.4</a:t>
            </a:r>
          </a:p>
          <a:p>
            <a:pPr lvl="0" algn="ctr" rtl="0">
              <a:lnSpc>
                <a:spcPct val="145384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 sz="1800">
                <a:solidFill>
                  <a:srgbClr val="202020"/>
                </a:solidFill>
              </a:rPr>
              <a:t>Read with sufficient accuracy and fluency to support comprehension.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236" name="Shape 236"/>
          <p:cNvSpPr txBox="1">
            <a:spLocks noGrp="1"/>
          </p:cNvSpPr>
          <p:nvPr>
            <p:ph type="body" idx="2"/>
          </p:nvPr>
        </p:nvSpPr>
        <p:spPr>
          <a:xfrm>
            <a:off x="4934475" y="1415497"/>
            <a:ext cx="3867899" cy="256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rgbClr val="373737"/>
                </a:solidFill>
                <a:hlinkClick r:id="rId4"/>
              </a:rPr>
              <a:t>CCSS.ELA-LITERACY.SL.</a:t>
            </a:r>
            <a:r>
              <a:rPr lang="en" sz="1800" b="1">
                <a:solidFill>
                  <a:srgbClr val="373737"/>
                </a:solidFill>
                <a:hlinkClick r:id="rId4"/>
              </a:rPr>
              <a:t>11-12</a:t>
            </a:r>
            <a:r>
              <a:rPr lang="en" sz="1800">
                <a:solidFill>
                  <a:srgbClr val="373737"/>
                </a:solidFill>
                <a:hlinkClick r:id="rId4"/>
              </a:rPr>
              <a:t>.5</a:t>
            </a:r>
          </a:p>
          <a:p>
            <a:pPr lvl="0" algn="ctr" rtl="0">
              <a:spcBef>
                <a:spcPts val="0"/>
              </a:spcBef>
              <a:buNone/>
            </a:pPr>
            <a:endParaRPr sz="1800">
              <a:solidFill>
                <a:srgbClr val="373737"/>
              </a:solidFill>
              <a:hlinkClick r:id="rId4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rgbClr val="202020"/>
                </a:solidFill>
              </a:rPr>
              <a:t>Make strategic use of digital media (e.g., textual, graphical, audio, visual, and interactive elements) in presentations to enhance understanding of findings, reasoning, and evidence and to add interest.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3"/>
          </p:nvPr>
        </p:nvSpPr>
        <p:spPr>
          <a:xfrm>
            <a:off x="399450" y="4389025"/>
            <a:ext cx="8345099" cy="67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hlinkClick r:id="rId5"/>
              </a:rPr>
              <a:t>Click for a link of </a:t>
            </a:r>
            <a:r>
              <a:rPr lang="en" sz="2400" i="1" u="sng">
                <a:solidFill>
                  <a:schemeClr val="hlink"/>
                </a:solidFill>
                <a:hlinkClick r:id="rId5"/>
              </a:rPr>
              <a:t>some</a:t>
            </a:r>
            <a:r>
              <a:rPr lang="en" sz="2400" u="sng">
                <a:solidFill>
                  <a:schemeClr val="hlink"/>
                </a:solidFill>
                <a:hlinkClick r:id="rId5"/>
              </a:rPr>
              <a:t> CCCS that can relate to technology.</a:t>
            </a:r>
          </a:p>
        </p:txBody>
      </p:sp>
      <p:sp>
        <p:nvSpPr>
          <p:cNvPr id="238" name="Shape 238"/>
          <p:cNvSpPr/>
          <p:nvPr/>
        </p:nvSpPr>
        <p:spPr>
          <a:xfrm rot="-1308714">
            <a:off x="1533762" y="3379369"/>
            <a:ext cx="911559" cy="44778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/>
          <p:nvPr/>
        </p:nvSpPr>
        <p:spPr>
          <a:xfrm rot="9467962">
            <a:off x="7089168" y="1018223"/>
            <a:ext cx="911470" cy="44779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 txBox="1"/>
          <p:nvPr/>
        </p:nvSpPr>
        <p:spPr>
          <a:xfrm>
            <a:off x="457200" y="3526400"/>
            <a:ext cx="1297500" cy="7545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No direct reference to technology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7939175" y="360600"/>
            <a:ext cx="1297500" cy="7545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Direct reference to technology</a:t>
            </a:r>
          </a:p>
        </p:txBody>
      </p:sp>
      <p:cxnSp>
        <p:nvCxnSpPr>
          <p:cNvPr id="242" name="Shape 242"/>
          <p:cNvCxnSpPr/>
          <p:nvPr/>
        </p:nvCxnSpPr>
        <p:spPr>
          <a:xfrm>
            <a:off x="4510350" y="1359425"/>
            <a:ext cx="0" cy="27647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Shape 24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-241250"/>
            <a:ext cx="9599523" cy="653807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/>
          <p:nvPr/>
        </p:nvSpPr>
        <p:spPr>
          <a:xfrm>
            <a:off x="504500" y="3545625"/>
            <a:ext cx="3991199" cy="1096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Google Summit evaluation form: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 u="sng">
                <a:solidFill>
                  <a:schemeClr val="hlink"/>
                </a:solidFill>
                <a:hlinkClick r:id="rId4"/>
              </a:rPr>
              <a:t>https://sites.google.com/site/gappssummitnj/evaluation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3724650" y="1115100"/>
            <a:ext cx="5246999" cy="181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800" b="1">
                <a:solidFill>
                  <a:srgbClr val="FFFFFF"/>
                </a:solidFill>
              </a:rPr>
              <a:t>John Altieri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 sz="1800" b="1">
                <a:solidFill>
                  <a:srgbClr val="FFFFFF"/>
                </a:solidFill>
              </a:rPr>
              <a:t>Willard Elementary, Ridgewood, NJ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 sz="1800" u="sng">
                <a:solidFill>
                  <a:srgbClr val="FFFFFF"/>
                </a:solidFill>
              </a:rPr>
              <a:t>Email</a:t>
            </a:r>
            <a:r>
              <a:rPr lang="en" sz="1800">
                <a:solidFill>
                  <a:srgbClr val="FFFFFF"/>
                </a:solidFill>
              </a:rPr>
              <a:t>: </a:t>
            </a:r>
            <a:r>
              <a:rPr lang="en" sz="1800" u="sng">
                <a:solidFill>
                  <a:srgbClr val="FFFFFF"/>
                </a:solidFill>
                <a:hlinkClick r:id="rId5"/>
              </a:rPr>
              <a:t>jpaltieri@gmail.com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 sz="1800" u="sng">
                <a:solidFill>
                  <a:srgbClr val="FFFFFF"/>
                </a:solidFill>
              </a:rPr>
              <a:t>Twitter</a:t>
            </a:r>
            <a:r>
              <a:rPr lang="en" sz="1800">
                <a:solidFill>
                  <a:srgbClr val="FFFFFF"/>
                </a:solidFill>
              </a:rPr>
              <a:t>: </a:t>
            </a:r>
            <a:r>
              <a:rPr lang="en" sz="1800" u="sng">
                <a:solidFill>
                  <a:srgbClr val="FFFFFF"/>
                </a:solidFill>
                <a:hlinkClick r:id="rId6"/>
              </a:rPr>
              <a:t>@jpaltieri</a:t>
            </a:r>
          </a:p>
          <a:p>
            <a:pPr marL="3657600" lvl="0" indent="457200" algn="l" rtl="0">
              <a:spcBef>
                <a:spcPts val="0"/>
              </a:spcBef>
              <a:buNone/>
            </a:pPr>
            <a:r>
              <a:rPr lang="en" sz="1800" u="sng">
                <a:solidFill>
                  <a:srgbClr val="FFFFFF"/>
                </a:solidFill>
                <a:hlinkClick r:id="rId7"/>
              </a:rPr>
              <a:t>@2altieri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hape 48"/>
          <p:cNvCxnSpPr/>
          <p:nvPr/>
        </p:nvCxnSpPr>
        <p:spPr>
          <a:xfrm>
            <a:off x="254700" y="3051600"/>
            <a:ext cx="8619900" cy="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49" name="Shape 4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7203" y="1304349"/>
            <a:ext cx="2421074" cy="16063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 need led to possibilities...</a:t>
            </a:r>
          </a:p>
        </p:txBody>
      </p:sp>
      <p:pic>
        <p:nvPicPr>
          <p:cNvPr id="51" name="Shape 5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080472" y="3452250"/>
            <a:ext cx="2983049" cy="1221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5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467825" y="3324725"/>
            <a:ext cx="2218974" cy="147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1114725" y="2910650"/>
            <a:ext cx="1890774" cy="189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457200" y="3944025"/>
            <a:ext cx="857399" cy="85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1379325" y="1468377"/>
            <a:ext cx="1361575" cy="2070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3654203" y="1304349"/>
            <a:ext cx="2027294" cy="160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6265750" y="1472849"/>
            <a:ext cx="2558575" cy="144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Each possibility has an audience...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327350" y="1493300"/>
            <a:ext cx="6489300" cy="1571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en"/>
              <a:t>By reaching out to the community, we find the people who will participate and help support the initiative.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892825" y="4224225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5" name="Shape 65"/>
          <p:cNvPicPr preferRelativeResize="0"/>
          <p:nvPr/>
        </p:nvPicPr>
        <p:blipFill rotWithShape="1">
          <a:blip r:embed="rId3"/>
          <a:srcRect t="50285"/>
          <a:stretch/>
        </p:blipFill>
        <p:spPr>
          <a:xfrm>
            <a:off x="787400" y="3311325"/>
            <a:ext cx="7569200" cy="137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Audience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71237" y="2223725"/>
            <a:ext cx="1348725" cy="56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971237" y="3079270"/>
            <a:ext cx="1348724" cy="526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971236" y="3892406"/>
            <a:ext cx="1348724" cy="53283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457200" y="1324525"/>
            <a:ext cx="8229600" cy="62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400"/>
              <a:t>These are some pretty important buttons...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6699900" y="3179425"/>
            <a:ext cx="1986899" cy="156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2667961" y="3729564"/>
            <a:ext cx="3387432" cy="85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2667964" y="2905814"/>
            <a:ext cx="5411525" cy="873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2761241" y="2210562"/>
            <a:ext cx="5411524" cy="7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268089" y="205975"/>
            <a:ext cx="6607810" cy="448804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93885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Documents: Shared Meeting Notes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9560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Inside Documents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4433275"/>
            <a:ext cx="7646699" cy="55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400"/>
              <a:t>Many options, from reviewing revisions to “Add-ons”.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4560" y="1073050"/>
            <a:ext cx="4669689" cy="3240175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2" name="Shape 9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986423" y="1543812"/>
            <a:ext cx="3700374" cy="2298650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93" name="Shape 93"/>
          <p:cNvCxnSpPr/>
          <p:nvPr/>
        </p:nvCxnSpPr>
        <p:spPr>
          <a:xfrm flipH="1">
            <a:off x="4871037" y="810750"/>
            <a:ext cx="18600" cy="35220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4" name="Shape 94"/>
          <p:cNvSpPr/>
          <p:nvPr/>
        </p:nvSpPr>
        <p:spPr>
          <a:xfrm rot="1025500">
            <a:off x="6079992" y="582516"/>
            <a:ext cx="457296" cy="91430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E599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5655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Slides: Get the word out!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22100" y="1295175"/>
            <a:ext cx="8299799" cy="1006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Slideshows</a:t>
            </a:r>
            <a:r>
              <a:rPr lang="en" sz="2400"/>
              <a:t> are useful for sharing in classrooms and could even stand in for assemblies.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4915500" y="4019550"/>
            <a:ext cx="3771299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...but they don’t always replace that face-to-face or community time.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861522" y="2301375"/>
            <a:ext cx="3440053" cy="257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915500" y="1942200"/>
            <a:ext cx="3771299" cy="195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3070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Inside Slides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815700"/>
            <a:ext cx="2211899" cy="245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Google Slides works similarly to Powerpoint. They are fairly compatible with .pptx files.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031275" y="1416812"/>
            <a:ext cx="5720299" cy="3257174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11" name="Shape 111"/>
          <p:cNvSpPr/>
          <p:nvPr/>
        </p:nvSpPr>
        <p:spPr>
          <a:xfrm rot="4241852">
            <a:off x="4724749" y="-106957"/>
            <a:ext cx="457412" cy="3220760"/>
          </a:xfrm>
          <a:prstGeom prst="downArrow">
            <a:avLst>
              <a:gd name="adj1" fmla="val 26311"/>
              <a:gd name="adj2" fmla="val 50000"/>
            </a:avLst>
          </a:prstGeom>
          <a:solidFill>
            <a:srgbClr val="FFE599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 txBox="1"/>
          <p:nvPr/>
        </p:nvSpPr>
        <p:spPr>
          <a:xfrm>
            <a:off x="6400325" y="323725"/>
            <a:ext cx="2571600" cy="62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Quickly add a slide and choose the layout.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</Words>
  <Application>Microsoft Office PowerPoint</Application>
  <PresentationFormat>On-screen Show (16:9)</PresentationFormat>
  <Paragraphs>78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biz</vt:lpstr>
      <vt:lpstr>Your Projects and Initiatives</vt:lpstr>
      <vt:lpstr>Choose the right app, if an app at all.</vt:lpstr>
      <vt:lpstr>A need led to possibilities...</vt:lpstr>
      <vt:lpstr>Each possibility has an audience...</vt:lpstr>
      <vt:lpstr>Audience</vt:lpstr>
      <vt:lpstr>Documents: Shared Meeting Notes</vt:lpstr>
      <vt:lpstr>Inside Documents</vt:lpstr>
      <vt:lpstr>Slides: Get the word out!</vt:lpstr>
      <vt:lpstr>Inside Slides</vt:lpstr>
      <vt:lpstr>Using a Google Site for general info...</vt:lpstr>
      <vt:lpstr>Inside Sites</vt:lpstr>
      <vt:lpstr>Blogger: Tell the story.</vt:lpstr>
      <vt:lpstr>Inside Blogger</vt:lpstr>
      <vt:lpstr>Inside Blogger</vt:lpstr>
      <vt:lpstr>Google Maps: a link to places</vt:lpstr>
      <vt:lpstr>Inside Maps</vt:lpstr>
      <vt:lpstr>Forms: feedback and/or action  Linked to a spreadsheet. </vt:lpstr>
      <vt:lpstr>Inside Forms</vt:lpstr>
      <vt:lpstr>YouTube: teaching and updating</vt:lpstr>
      <vt:lpstr>Inside YouTube</vt:lpstr>
      <vt:lpstr>Special Mention...</vt:lpstr>
      <vt:lpstr>Inside Picasa Web</vt:lpstr>
      <vt:lpstr>Common Core Standards That Are Met Through the Use of Various Technologies: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Projects and Initiatives</dc:title>
  <dc:creator>Sabato, Joseph</dc:creator>
  <cp:lastModifiedBy>Sabato, Joseph</cp:lastModifiedBy>
  <cp:revision>1</cp:revision>
  <dcterms:modified xsi:type="dcterms:W3CDTF">2014-07-17T18:12:23Z</dcterms:modified>
</cp:coreProperties>
</file>