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4"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5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41766016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cs.google.com/document/d/1fzwQSQbMKtBYJawRzjs0NrLN0QQnTPV-rlzc5_N4lEU/edit#heading=h.now6otnzk26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solidFill>
                  <a:schemeClr val="dk1"/>
                </a:solidFill>
              </a:rPr>
              <a:t>(3 min)</a:t>
            </a:r>
          </a:p>
          <a:p>
            <a:pPr lvl="0" rtl="0">
              <a:spcBef>
                <a:spcPts val="0"/>
              </a:spcBef>
              <a:buNone/>
            </a:pPr>
            <a:r>
              <a:rPr lang="en">
                <a:solidFill>
                  <a:schemeClr val="dk1"/>
                </a:solidFill>
              </a:rPr>
              <a:t>When you share a document through google docs, you decide how much access that person has to your document. </a:t>
            </a:r>
          </a:p>
          <a:p>
            <a:pPr lvl="0" rtl="0">
              <a:spcBef>
                <a:spcPts val="0"/>
              </a:spcBef>
              <a:buClr>
                <a:schemeClr val="dk1"/>
              </a:buClr>
              <a:buSzPct val="100000"/>
              <a:buFont typeface="Arial"/>
              <a:buNone/>
            </a:pPr>
            <a:r>
              <a:rPr lang="en">
                <a:solidFill>
                  <a:schemeClr val="dk1"/>
                </a:solidFill>
              </a:rPr>
              <a:t>Once you list the email addresses, you can give people access to the document. There are three different options:</a:t>
            </a:r>
          </a:p>
          <a:p>
            <a:pPr lvl="0" rtl="0">
              <a:spcBef>
                <a:spcPts val="0"/>
              </a:spcBef>
              <a:buClr>
                <a:schemeClr val="dk1"/>
              </a:buClr>
              <a:buSzPct val="100000"/>
              <a:buFont typeface="Arial"/>
              <a:buNone/>
            </a:pPr>
            <a:r>
              <a:rPr lang="en">
                <a:solidFill>
                  <a:schemeClr val="dk1"/>
                </a:solidFill>
              </a:rPr>
              <a:t>1) Can edit-- the person can make changes to your document with this option. This is great for group work &amp; for when teachers are looking to make revisions to student work.</a:t>
            </a:r>
          </a:p>
          <a:p>
            <a:pPr lvl="0" rtl="0">
              <a:spcBef>
                <a:spcPts val="0"/>
              </a:spcBef>
              <a:buClr>
                <a:schemeClr val="dk1"/>
              </a:buClr>
              <a:buSzPct val="100000"/>
              <a:buFont typeface="Arial"/>
              <a:buNone/>
            </a:pPr>
            <a:r>
              <a:rPr lang="en">
                <a:solidFill>
                  <a:schemeClr val="dk1"/>
                </a:solidFill>
              </a:rPr>
              <a:t>2) Can comment--the person cannot edit the document, but can make comments. The comments are not visible when printing. This is useful for peer-editing or if the teacher wants to leave feedback for students.</a:t>
            </a:r>
          </a:p>
          <a:p>
            <a:pPr lvl="0">
              <a:spcBef>
                <a:spcPts val="0"/>
              </a:spcBef>
              <a:buClr>
                <a:schemeClr val="dk1"/>
              </a:buClr>
              <a:buSzPct val="100000"/>
              <a:buFont typeface="Arial"/>
              <a:buNone/>
            </a:pPr>
            <a:r>
              <a:rPr lang="en">
                <a:solidFill>
                  <a:schemeClr val="dk1"/>
                </a:solidFill>
              </a:rPr>
              <a:t>3) Can view--this allows the person to only view the document. This is great for readable material (syllabus, sample work, etc.), or for documents that serve as templates; students can then create a copy of the document and edit it on their own.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(5 min)</a:t>
            </a:r>
          </a:p>
          <a:p>
            <a:pPr rtl="0">
              <a:spcBef>
                <a:spcPts val="0"/>
              </a:spcBef>
              <a:buNone/>
            </a:pPr>
            <a:r>
              <a:rPr lang="en"/>
              <a:t>If you have many people (like several classes of students) to share a document with. Sharing a folder, such as a “handout folder” is a time saver.</a:t>
            </a:r>
          </a:p>
          <a:p>
            <a:pPr rtl="0">
              <a:spcBef>
                <a:spcPts val="0"/>
              </a:spcBef>
              <a:buNone/>
            </a:pPr>
            <a:r>
              <a:rPr lang="en"/>
              <a:t>Once you are in the folder, you have two options.</a:t>
            </a:r>
          </a:p>
          <a:p>
            <a:pPr rtl="0">
              <a:spcBef>
                <a:spcPts val="0"/>
              </a:spcBef>
              <a:buNone/>
            </a:pPr>
            <a:r>
              <a:rPr lang="en"/>
              <a:t>1)Click the person + icon on the right.</a:t>
            </a:r>
          </a:p>
          <a:p>
            <a:pPr rtl="0">
              <a:spcBef>
                <a:spcPts val="0"/>
              </a:spcBef>
              <a:buNone/>
            </a:pPr>
            <a:r>
              <a:rPr lang="en"/>
              <a:t>2)Go into the drop down menu to the right of the folder title. Then click on the “share” icon.</a:t>
            </a:r>
          </a:p>
          <a:p>
            <a:pPr rtl="0">
              <a:spcBef>
                <a:spcPts val="0"/>
              </a:spcBef>
              <a:buNone/>
            </a:pPr>
            <a:r>
              <a:rPr lang="en"/>
              <a:t>Add email addresses similar to how you did for a single document.</a:t>
            </a:r>
          </a:p>
          <a:p>
            <a:pPr rtl="0">
              <a:spcBef>
                <a:spcPts val="0"/>
              </a:spcBef>
              <a:buNone/>
            </a:pPr>
            <a:endParaRPr/>
          </a:p>
          <a:p>
            <a:pPr lvl="0" rtl="0">
              <a:spcBef>
                <a:spcPts val="0"/>
              </a:spcBef>
              <a:buNone/>
            </a:pPr>
            <a:r>
              <a:rPr lang="en"/>
              <a:t>This is great for sharing handouts. Make a handout folder and drag-drop all handouts into this folder that is shared with all of your students. The set up is a one time thing that you do at the beginning of the school year.</a:t>
            </a:r>
          </a:p>
          <a:p>
            <a:pPr lvl="0" rtl="0">
              <a:spcBef>
                <a:spcPts val="0"/>
              </a:spcBef>
              <a:buNone/>
            </a:pPr>
            <a:endParaRPr/>
          </a:p>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(1 min)</a:t>
            </a:r>
          </a:p>
          <a:p>
            <a:pPr lvl="0" rtl="0">
              <a:spcBef>
                <a:spcPts val="0"/>
              </a:spcBef>
              <a:buClr>
                <a:schemeClr val="dk1"/>
              </a:buClr>
              <a:buSzPct val="100000"/>
              <a:buFont typeface="Arial"/>
              <a:buNone/>
            </a:pPr>
            <a:r>
              <a:rPr lang="en"/>
              <a:t>1-CLEAR = I get it!  I thoroughly understand the concept.</a:t>
            </a:r>
          </a:p>
          <a:p>
            <a:pPr lvl="0" rtl="0">
              <a:spcBef>
                <a:spcPts val="0"/>
              </a:spcBef>
              <a:buClr>
                <a:schemeClr val="dk1"/>
              </a:buClr>
              <a:buSzPct val="100000"/>
              <a:buFont typeface="Arial"/>
              <a:buNone/>
            </a:pPr>
            <a:r>
              <a:rPr lang="en"/>
              <a:t>2-BUGGY = I understand it for the most part, but a few things are still unclear.</a:t>
            </a:r>
          </a:p>
          <a:p>
            <a:pPr lvl="0" rtl="0">
              <a:spcBef>
                <a:spcPts val="0"/>
              </a:spcBef>
              <a:buClr>
                <a:schemeClr val="dk1"/>
              </a:buClr>
              <a:buSzPct val="100000"/>
              <a:buFont typeface="Arial"/>
              <a:buNone/>
            </a:pPr>
            <a:r>
              <a:rPr lang="en"/>
              <a:t>3-MUDDY = I don’t get it at all.</a:t>
            </a:r>
          </a:p>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(5 min)</a:t>
            </a:r>
          </a:p>
          <a:p>
            <a:pPr rtl="0">
              <a:spcBef>
                <a:spcPts val="0"/>
              </a:spcBef>
              <a:buNone/>
            </a:pPr>
            <a:r>
              <a:rPr lang="en"/>
              <a:t>All items are saved &amp; listed alphabetically in your Drive. This is why it’s essential that you have a naming/labeling system for your documents (ex: Year_Class_Unit_title).</a:t>
            </a:r>
          </a:p>
          <a:p>
            <a:pPr rtl="0">
              <a:spcBef>
                <a:spcPts val="0"/>
              </a:spcBef>
              <a:buNone/>
            </a:pPr>
            <a:r>
              <a:rPr lang="en"/>
              <a:t>By typing a title or key word of the title into the search box at the top of your screen, Google will pull up all matching items. If you click on the downward arrow to the right of the search bar, there is added criteria that you can use to help with your search.</a:t>
            </a:r>
          </a:p>
          <a:p>
            <a:pPr>
              <a:spcBef>
                <a:spcPts val="0"/>
              </a:spcBef>
              <a:buNone/>
            </a:pPr>
            <a:r>
              <a:rPr lang="en" b="1"/>
              <a:t>Take 4 minutes to conduct searches &amp; become familiar with this feature.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(1 min)</a:t>
            </a:r>
          </a:p>
          <a:p>
            <a:pPr rtl="0">
              <a:spcBef>
                <a:spcPts val="0"/>
              </a:spcBef>
              <a:buNone/>
            </a:pPr>
            <a:r>
              <a:rPr lang="en"/>
              <a:t>Another way to use folders is to have each students create a “turn-in” folder for you. To submit an assignment, the student simply moves the document/assignment into this folder.</a:t>
            </a:r>
          </a:p>
          <a:p>
            <a:pPr rtl="0">
              <a:spcBef>
                <a:spcPts val="0"/>
              </a:spcBef>
              <a:buNone/>
            </a:pPr>
            <a:r>
              <a:rPr lang="en"/>
              <a:t>Once the student creates the folder, names it something that makes sense to you (Year-period-student name-Turn In), they should share it with you and give you “Can edit” or “Can comment” permission.</a:t>
            </a:r>
          </a:p>
          <a:p>
            <a:pPr rtl="0">
              <a:spcBef>
                <a:spcPts val="0"/>
              </a:spcBef>
              <a:buNone/>
            </a:pPr>
            <a:endParaRPr/>
          </a:p>
          <a:p>
            <a:pPr rtl="0">
              <a:spcBef>
                <a:spcPts val="0"/>
              </a:spcBef>
              <a:buNone/>
            </a:pPr>
            <a:r>
              <a:rPr lang="en"/>
              <a:t>When you click on “Items shared with me” you will see each students folder where you can access their work. If you have a lot of students, make a class turn-in folder, then drag &amp; drop each students folder into the appropriate class period. </a:t>
            </a:r>
          </a:p>
          <a:p>
            <a:pPr rtl="0">
              <a:spcBef>
                <a:spcPts val="0"/>
              </a:spcBef>
              <a:buNone/>
            </a:pPr>
            <a:endParaRPr/>
          </a:p>
          <a:p>
            <a:pPr rtl="0">
              <a:spcBef>
                <a:spcPts val="0"/>
              </a:spcBef>
              <a:buNone/>
            </a:pPr>
            <a:r>
              <a:rPr lang="en"/>
              <a:t>THis is a one-time process that you need to do at the beginning of the year.</a:t>
            </a:r>
          </a:p>
          <a:p>
            <a:pPr rtl="0">
              <a:spcBef>
                <a:spcPts val="0"/>
              </a:spcBef>
              <a:buNone/>
            </a:pPr>
            <a:endParaRPr/>
          </a:p>
          <a:p>
            <a:pPr>
              <a:spcBef>
                <a:spcPts val="0"/>
              </a:spcBef>
              <a:buNone/>
            </a:pPr>
            <a:r>
              <a:rPr lang="en" sz="1400" u="sng">
                <a:solidFill>
                  <a:schemeClr val="hlink"/>
                </a:solidFill>
                <a:hlinkClick r:id="rId3"/>
              </a:rPr>
              <a:t>https://docs.google.com/document/d/1fzwQSQbMKtBYJawRzjs0NrLN0QQnTPV-rlzc5_N4lEU/edit#heading=h.now6otnzk26y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3 min</a:t>
            </a:r>
          </a:p>
          <a:p>
            <a:pPr rtl="0">
              <a:spcBef>
                <a:spcPts val="0"/>
              </a:spcBef>
              <a:buNone/>
            </a:pPr>
            <a:r>
              <a:rPr lang="en"/>
              <a:t>My preference for student submissions, especially if you have a lot of students, is for them to submit assignments under “forms.”</a:t>
            </a:r>
          </a:p>
          <a:p>
            <a:pPr rtl="0">
              <a:spcBef>
                <a:spcPts val="0"/>
              </a:spcBef>
              <a:buNone/>
            </a:pPr>
            <a:r>
              <a:rPr lang="en"/>
              <a:t>We will create a form for your first assignment of the school year (get to know me letter to my teacher, recipe of me, summer reading project, etc.).</a:t>
            </a:r>
          </a:p>
          <a:p>
            <a:pPr>
              <a:spcBef>
                <a:spcPts val="0"/>
              </a:spcBef>
              <a:buNone/>
            </a:pPr>
            <a:r>
              <a:rPr lang="en"/>
              <a:t>Click create--form. A dialogue box will pop up. Enter your desired title (it can be modified later). Select a theme.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2 min</a:t>
            </a:r>
          </a:p>
          <a:p>
            <a:pPr rtl="0">
              <a:spcBef>
                <a:spcPts val="0"/>
              </a:spcBef>
              <a:buNone/>
            </a:pPr>
            <a:r>
              <a:rPr lang="en"/>
              <a:t>Question title should always be the students name exactly how you want them to submit it. </a:t>
            </a:r>
          </a:p>
          <a:p>
            <a:pPr rtl="0">
              <a:spcBef>
                <a:spcPts val="0"/>
              </a:spcBef>
              <a:buNone/>
            </a:pPr>
            <a:r>
              <a:rPr lang="en"/>
              <a:t>Click required question so that students must include the necessary information.</a:t>
            </a:r>
          </a:p>
          <a:p>
            <a:pPr>
              <a:spcBef>
                <a:spcPts val="0"/>
              </a:spcBef>
              <a:buNone/>
            </a:pPr>
            <a:r>
              <a:rPr lang="en"/>
              <a:t>To finish creating the form, click done. If you want to add another item, click add item.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(1 min)</a:t>
            </a:r>
          </a:p>
          <a:p>
            <a:pPr rtl="0">
              <a:spcBef>
                <a:spcPts val="0"/>
              </a:spcBef>
              <a:buNone/>
            </a:pPr>
            <a:r>
              <a:rPr lang="en"/>
              <a:t>I recommend at least two questions/items:</a:t>
            </a:r>
          </a:p>
          <a:p>
            <a:pPr rtl="0">
              <a:spcBef>
                <a:spcPts val="0"/>
              </a:spcBef>
              <a:buNone/>
            </a:pPr>
            <a:r>
              <a:rPr lang="en"/>
              <a:t>1)student name from a “text” question type.</a:t>
            </a:r>
          </a:p>
          <a:p>
            <a:pPr>
              <a:spcBef>
                <a:spcPts val="0"/>
              </a:spcBef>
              <a:buNone/>
            </a:pPr>
            <a:r>
              <a:rPr lang="en"/>
              <a:t>2)URL link to the assignment from the question type “paragraph text”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(1 min)</a:t>
            </a:r>
          </a:p>
          <a:p>
            <a:pPr rtl="0">
              <a:spcBef>
                <a:spcPts val="0"/>
              </a:spcBef>
              <a:buNone/>
            </a:pPr>
            <a:r>
              <a:rPr lang="en"/>
              <a:t>There are many types of items that you can add to your form. </a:t>
            </a:r>
          </a:p>
          <a:p>
            <a:pPr rtl="0">
              <a:spcBef>
                <a:spcPts val="0"/>
              </a:spcBef>
              <a:buNone/>
            </a:pPr>
            <a:r>
              <a:rPr lang="en"/>
              <a:t>Here are examples of the question types.</a:t>
            </a:r>
          </a:p>
          <a:p>
            <a:pPr>
              <a:spcBef>
                <a:spcPts val="0"/>
              </a:spcBef>
              <a:buNone/>
            </a:pPr>
            <a:r>
              <a:rPr lang="en"/>
              <a:t>There are options beyond question types, such as inserting a video or image.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(1 min)</a:t>
            </a:r>
          </a:p>
          <a:p>
            <a:pPr lvl="0" rtl="0">
              <a:spcBef>
                <a:spcPts val="0"/>
              </a:spcBef>
              <a:buNone/>
            </a:pPr>
            <a:r>
              <a:rPr lang="en"/>
              <a:t>When you look in the folder where you saved this homework, you will notice that a response spreadsheet is automatically created that records all responses. When you open this spreadsheet, you will be able to see each students submission &amp; the link to their work. Time efficient way to have one document contain all student work. Say goodbye to lugging home stacks of work to grade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(1 min)</a:t>
            </a:r>
          </a:p>
          <a:p>
            <a:pPr>
              <a:spcBef>
                <a:spcPts val="0"/>
              </a:spcBef>
              <a:buNone/>
            </a:pPr>
            <a:r>
              <a:rPr lang="en"/>
              <a:t>Google Drive is such a powerful tool, as noted in this short video. However, it’s important to stay organized throughout the year so that your Drive doesn’t become unmanageable/disorganized.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(5 min)</a:t>
            </a:r>
          </a:p>
          <a:p>
            <a:pPr lvl="0" rtl="0">
              <a:spcBef>
                <a:spcPts val="0"/>
              </a:spcBef>
              <a:buClr>
                <a:schemeClr val="dk1"/>
              </a:buClr>
              <a:buSzPct val="100000"/>
              <a:buFont typeface="Arial"/>
              <a:buNone/>
            </a:pPr>
            <a:r>
              <a:rPr lang="en">
                <a:solidFill>
                  <a:schemeClr val="dk1"/>
                </a:solidFill>
              </a:rPr>
              <a:t>Uploading files:</a:t>
            </a:r>
          </a:p>
          <a:p>
            <a:pPr lvl="0" rtl="0">
              <a:spcBef>
                <a:spcPts val="0"/>
              </a:spcBef>
              <a:buClr>
                <a:schemeClr val="dk1"/>
              </a:buClr>
              <a:buSzPct val="100000"/>
              <a:buFont typeface="Arial"/>
              <a:buNone/>
            </a:pPr>
            <a:r>
              <a:rPr lang="en">
                <a:solidFill>
                  <a:schemeClr val="dk1"/>
                </a:solidFill>
              </a:rPr>
              <a:t>Google drive can, also, store non-Google files, but they will appear in preview mode. Click the red upload button, find the file you want to upload, then click open. Your file will appear in Drive until you place it in the desired folder. </a:t>
            </a:r>
          </a:p>
          <a:p>
            <a:pPr rtl="0">
              <a:spcBef>
                <a:spcPts val="0"/>
              </a:spcBef>
              <a:buNone/>
            </a:pPr>
            <a:endParaRPr/>
          </a:p>
          <a:p>
            <a:pPr rtl="0">
              <a:spcBef>
                <a:spcPts val="0"/>
              </a:spcBef>
              <a:buNone/>
            </a:pPr>
            <a:r>
              <a:rPr lang="en"/>
              <a:t>Convert files:</a:t>
            </a:r>
          </a:p>
          <a:p>
            <a:pPr rtl="0">
              <a:spcBef>
                <a:spcPts val="0"/>
              </a:spcBef>
              <a:buNone/>
            </a:pPr>
            <a:r>
              <a:rPr lang="en"/>
              <a:t>If you want to convert those uploaded files to google, drag &amp; drop your files into Google Drive. If you have non-microsoft items, such as Keynote, make sure that you save a copy of the file in microsoft format or it won’t convert properly &amp; your work will be lost.</a:t>
            </a:r>
          </a:p>
          <a:p>
            <a:pPr rtl="0">
              <a:spcBef>
                <a:spcPts val="0"/>
              </a:spcBef>
              <a:buNone/>
            </a:pPr>
            <a:r>
              <a:rPr lang="en"/>
              <a:t>Right click on the file (mac= control click). It will give you the option to open the file in a viewer or as the recommended Google App. </a:t>
            </a:r>
          </a:p>
          <a:p>
            <a:pPr rtl="0">
              <a:spcBef>
                <a:spcPts val="0"/>
              </a:spcBef>
              <a:buNone/>
            </a:pPr>
            <a:endParaRPr/>
          </a:p>
          <a:p>
            <a:pPr rtl="0">
              <a:spcBef>
                <a:spcPts val="0"/>
              </a:spcBef>
              <a:buNone/>
            </a:pPr>
            <a:r>
              <a:rPr lang="en"/>
              <a:t>Some formatting may change in conversion, so make sure you have files backed up just in case.</a:t>
            </a:r>
          </a:p>
          <a:p>
            <a:pPr rtl="0">
              <a:spcBef>
                <a:spcPts val="0"/>
              </a:spcBef>
              <a:buNone/>
            </a:pPr>
            <a:endParaRPr/>
          </a:p>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(5 min)</a:t>
            </a:r>
          </a:p>
          <a:p>
            <a:pPr rtl="0">
              <a:spcBef>
                <a:spcPts val="0"/>
              </a:spcBef>
              <a:buNone/>
            </a:pPr>
            <a:r>
              <a:rPr lang="en"/>
              <a:t>You are able to work in Drive from your computer desktop, smartphone, or tablet. As long as you’re connected to the internet, then all work will sync with the Drive in the cloud. If youre working offline and on your desktop Drive, for example, once you get internet access your devices will sync.</a:t>
            </a:r>
          </a:p>
          <a:p>
            <a:pPr rtl="0">
              <a:spcBef>
                <a:spcPts val="0"/>
              </a:spcBef>
              <a:buNone/>
            </a:pPr>
            <a:endParaRPr/>
          </a:p>
          <a:p>
            <a:pPr rtl="0">
              <a:spcBef>
                <a:spcPts val="0"/>
              </a:spcBef>
              <a:buNone/>
            </a:pPr>
            <a:r>
              <a:rPr lang="en"/>
              <a:t>Comp: At the bottom of your navigation menu, you will see a grey option “install drive for your computer.” This will install Drive on  your computer and walk your through steps to link it to your google account.</a:t>
            </a:r>
          </a:p>
          <a:p>
            <a:pPr rtl="0">
              <a:spcBef>
                <a:spcPts val="0"/>
              </a:spcBef>
              <a:buNone/>
            </a:pPr>
            <a:endParaRPr/>
          </a:p>
          <a:p>
            <a:pPr>
              <a:spcBef>
                <a:spcPts val="0"/>
              </a:spcBef>
              <a:buNone/>
            </a:pPr>
            <a:r>
              <a:rPr lang="en"/>
              <a:t>Phone/tablet: go to Google Play Store or iTunes, search, and download the Google Drive app. Once downloaded it will walk you through setup to link to your google account.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(3 min)</a:t>
            </a:r>
          </a:p>
          <a:p>
            <a:pPr rtl="0">
              <a:spcBef>
                <a:spcPts val="0"/>
              </a:spcBef>
              <a:buNone/>
            </a:pPr>
            <a:r>
              <a:rPr lang="en"/>
              <a:t>Ah-ha moments?</a:t>
            </a:r>
          </a:p>
          <a:p>
            <a:pPr rtl="0">
              <a:spcBef>
                <a:spcPts val="0"/>
              </a:spcBef>
              <a:buNone/>
            </a:pPr>
            <a:r>
              <a:rPr lang="en"/>
              <a:t>Questions?</a:t>
            </a:r>
          </a:p>
          <a:p>
            <a:pPr>
              <a:spcBef>
                <a:spcPts val="0"/>
              </a:spcBef>
              <a:buNone/>
            </a:pPr>
            <a:r>
              <a:rPr lang="en"/>
              <a:t>Comments?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(2 min)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(2 min)</a:t>
            </a:r>
          </a:p>
          <a:p>
            <a:pPr>
              <a:spcBef>
                <a:spcPts val="0"/>
              </a:spcBef>
              <a:buNone/>
            </a:pPr>
            <a:r>
              <a:rPr lang="en"/>
              <a:t>Today, you will learn ways to easily organize your Drive to set yourself up for a successful, organized, time efficient school year.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(1 min)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(1 min)</a:t>
            </a:r>
          </a:p>
          <a:p>
            <a:pPr>
              <a:spcBef>
                <a:spcPts val="0"/>
              </a:spcBef>
              <a:buNone/>
            </a:pPr>
            <a:r>
              <a:rPr lang="en"/>
              <a:t>Click on the red “Create” button to create a new: Folder, document, presentation, spreadsheet, form, or drawing.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(5 min)</a:t>
            </a:r>
          </a:p>
          <a:p>
            <a:pPr>
              <a:spcBef>
                <a:spcPts val="0"/>
              </a:spcBef>
              <a:buNone/>
            </a:pPr>
            <a:r>
              <a:rPr lang="en"/>
              <a:t>Folder suggestions: Return to school, Handouts, Do Nows, Assessments, Lesson Plans, Professional Development, From the Office, Exemplary student work, Class folders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(5 min)</a:t>
            </a:r>
          </a:p>
          <a:p>
            <a:pPr rtl="0">
              <a:spcBef>
                <a:spcPts val="0"/>
              </a:spcBef>
              <a:buNone/>
            </a:pPr>
            <a:r>
              <a:rPr lang="en"/>
              <a:t>You can color code your files to help stay organized. There are a few ways you can do this:</a:t>
            </a:r>
          </a:p>
          <a:p>
            <a:pPr rtl="0">
              <a:spcBef>
                <a:spcPts val="0"/>
              </a:spcBef>
              <a:buNone/>
            </a:pPr>
            <a:r>
              <a:rPr lang="en"/>
              <a:t>1)Click on your desired folder. At the top of your page options will pop up. Click on “more” then drop down to the “change color” option. Check the color that you want to assign to this folder.</a:t>
            </a:r>
          </a:p>
          <a:p>
            <a:pPr rtl="0">
              <a:spcBef>
                <a:spcPts val="0"/>
              </a:spcBef>
              <a:buNone/>
            </a:pPr>
            <a:r>
              <a:rPr lang="en"/>
              <a:t>2)From your navigation menu, or title of the folder, a grey downward arrow will appear when you hover over the folder. Click on the arrow and the same options menu will pop up. Click on “change color” to select the desired color.</a:t>
            </a:r>
          </a:p>
          <a:p>
            <a:pPr>
              <a:spcBef>
                <a:spcPts val="0"/>
              </a:spcBef>
              <a:buNone/>
            </a:pPr>
            <a:r>
              <a:rPr lang="en" b="1"/>
              <a:t>Take the next 4 minutes to color code your folders.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(7 min)</a:t>
            </a:r>
          </a:p>
          <a:p>
            <a:pPr rtl="0">
              <a:spcBef>
                <a:spcPts val="0"/>
              </a:spcBef>
              <a:buNone/>
            </a:pPr>
            <a:r>
              <a:rPr lang="en"/>
              <a:t>You can move documents into folders two ways:</a:t>
            </a:r>
          </a:p>
          <a:p>
            <a:pPr rtl="0">
              <a:spcBef>
                <a:spcPts val="0"/>
              </a:spcBef>
              <a:buNone/>
            </a:pPr>
            <a:r>
              <a:rPr lang="en"/>
              <a:t>1)Click and drag the document into the desired folder on your page. Check the boxes to select multiple documents.</a:t>
            </a:r>
          </a:p>
          <a:p>
            <a:pPr rtl="0">
              <a:spcBef>
                <a:spcPts val="0"/>
              </a:spcBef>
              <a:buNone/>
            </a:pPr>
            <a:r>
              <a:rPr lang="en"/>
              <a:t>2) Check the box of the desired document you wish to move. Click the folder icon at the top of the page. Then click on the desired folder you wish to move the doc to.</a:t>
            </a:r>
          </a:p>
          <a:p>
            <a:pPr rtl="0">
              <a:spcBef>
                <a:spcPts val="0"/>
              </a:spcBef>
              <a:buNone/>
            </a:pPr>
            <a:endParaRPr/>
          </a:p>
          <a:p>
            <a:pPr>
              <a:spcBef>
                <a:spcPts val="0"/>
              </a:spcBef>
              <a:buNone/>
            </a:pPr>
            <a:r>
              <a:rPr lang="en"/>
              <a:t>Take the next 5 minutes to organize some existing files into folders. If you don’t have any existing files, then start creating a “Get to know you” survey from google forms that students can complete on their first week back. Place this file under a “New school year” folder.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(1 min)</a:t>
            </a:r>
          </a:p>
          <a:p>
            <a:pPr rtl="0">
              <a:spcBef>
                <a:spcPts val="0"/>
              </a:spcBef>
              <a:buNone/>
            </a:pPr>
            <a:r>
              <a:rPr lang="en"/>
              <a:t>There are two ways you can share items:</a:t>
            </a:r>
          </a:p>
          <a:p>
            <a:pPr rtl="0">
              <a:spcBef>
                <a:spcPts val="0"/>
              </a:spcBef>
              <a:buNone/>
            </a:pPr>
            <a:r>
              <a:rPr lang="en"/>
              <a:t>Once you are in a document </a:t>
            </a:r>
          </a:p>
          <a:p>
            <a:pPr rtl="0">
              <a:spcBef>
                <a:spcPts val="0"/>
              </a:spcBef>
              <a:buNone/>
            </a:pPr>
            <a:r>
              <a:rPr lang="en"/>
              <a:t>1) click on the big blue share button.</a:t>
            </a:r>
          </a:p>
          <a:p>
            <a:pPr rtl="0">
              <a:spcBef>
                <a:spcPts val="0"/>
              </a:spcBef>
              <a:buNone/>
            </a:pPr>
            <a:r>
              <a:rPr lang="en"/>
              <a:t>2) click in the person+icon.</a:t>
            </a:r>
          </a:p>
          <a:p>
            <a:pPr rtl="0">
              <a:spcBef>
                <a:spcPts val="0"/>
              </a:spcBef>
              <a:buNone/>
            </a:pPr>
            <a:endParaRPr/>
          </a:p>
          <a:p>
            <a:pPr rtl="0">
              <a:spcBef>
                <a:spcPts val="0"/>
              </a:spcBef>
              <a:buNone/>
            </a:pPr>
            <a:r>
              <a:rPr lang="en"/>
              <a:t>You then type in the email addresses in the window that pops up. You can add groups, individual emails.</a:t>
            </a:r>
          </a:p>
          <a:p>
            <a:pPr rtl="0">
              <a:spcBef>
                <a:spcPts val="0"/>
              </a:spcBef>
              <a:buNone/>
            </a:pPr>
            <a:endParaRPr/>
          </a:p>
          <a:p>
            <a:pPr>
              <a:spcBef>
                <a:spcPts val="0"/>
              </a:spcBef>
              <a:buNone/>
            </a:pPr>
            <a:r>
              <a:rPr lang="en" sz="1000">
                <a:solidFill>
                  <a:srgbClr val="222222"/>
                </a:solidFill>
              </a:rPr>
              <a:t>Doctopus- add on that creates copies for each student/groups of students when sharing so that your kids don't have to. Also, has a function where a graded rubric can be inserted at the bottom of a students submitted assignment.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0"/>
            <a:ext cx="9144000" cy="35183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9" name="Shape 9"/>
          <p:cNvCxnSpPr/>
          <p:nvPr/>
        </p:nvCxnSpPr>
        <p:spPr>
          <a:xfrm>
            <a:off x="0" y="3496604"/>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0" name="Shape 10"/>
          <p:cNvSpPr txBox="1">
            <a:spLocks noGrp="1"/>
          </p:cNvSpPr>
          <p:nvPr>
            <p:ph type="ctrTitle"/>
          </p:nvPr>
        </p:nvSpPr>
        <p:spPr>
          <a:xfrm>
            <a:off x="685800" y="1867781"/>
            <a:ext cx="7772400" cy="1648800"/>
          </a:xfrm>
          <a:prstGeom prst="rect">
            <a:avLst/>
          </a:prstGeom>
        </p:spPr>
        <p:txBody>
          <a:bodyPr lIns="91425" tIns="91425" rIns="91425" bIns="91425" anchor="b" anchorCtr="0"/>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a:endParaRPr/>
          </a:p>
        </p:txBody>
      </p:sp>
      <p:sp>
        <p:nvSpPr>
          <p:cNvPr id="11" name="Shape 11"/>
          <p:cNvSpPr txBox="1">
            <a:spLocks noGrp="1"/>
          </p:cNvSpPr>
          <p:nvPr>
            <p:ph type="subTitle" idx="1"/>
          </p:nvPr>
        </p:nvSpPr>
        <p:spPr>
          <a:xfrm>
            <a:off x="685800" y="3627026"/>
            <a:ext cx="7772400" cy="774300"/>
          </a:xfrm>
          <a:prstGeom prst="rect">
            <a:avLst/>
          </a:prstGeom>
        </p:spPr>
        <p:txBody>
          <a:bodyPr lIns="91425" tIns="91425" rIns="91425" bIns="91425" anchor="t" anchorCtr="0"/>
          <a:lstStyle>
            <a:lvl1pPr>
              <a:spcBef>
                <a:spcPts val="0"/>
              </a:spcBef>
              <a:buClr>
                <a:schemeClr val="dk2"/>
              </a:buClr>
              <a:buNone/>
              <a:defRPr>
                <a:solidFill>
                  <a:schemeClr val="dk2"/>
                </a:solidFill>
              </a:defRPr>
            </a:lvl1pPr>
            <a:lvl2pPr>
              <a:spcBef>
                <a:spcPts val="0"/>
              </a:spcBef>
              <a:buClr>
                <a:schemeClr val="dk2"/>
              </a:buClr>
              <a:buSzPct val="100000"/>
              <a:buNone/>
              <a:defRPr sz="3000">
                <a:solidFill>
                  <a:schemeClr val="dk2"/>
                </a:solidFill>
              </a:defRPr>
            </a:lvl2pPr>
            <a:lvl3pPr>
              <a:spcBef>
                <a:spcPts val="0"/>
              </a:spcBef>
              <a:buClr>
                <a:schemeClr val="dk2"/>
              </a:buClr>
              <a:buSzPct val="100000"/>
              <a:buNone/>
              <a:defRPr sz="3000">
                <a:solidFill>
                  <a:schemeClr val="dk2"/>
                </a:solidFill>
              </a:defRPr>
            </a:lvl3pPr>
            <a:lvl4pPr>
              <a:spcBef>
                <a:spcPts val="0"/>
              </a:spcBef>
              <a:buClr>
                <a:schemeClr val="dk2"/>
              </a:buClr>
              <a:buSzPct val="100000"/>
              <a:buNone/>
              <a:defRPr sz="3000">
                <a:solidFill>
                  <a:schemeClr val="dk2"/>
                </a:solidFill>
              </a:defRPr>
            </a:lvl4pPr>
            <a:lvl5pPr>
              <a:spcBef>
                <a:spcPts val="0"/>
              </a:spcBef>
              <a:buClr>
                <a:schemeClr val="dk2"/>
              </a:buClr>
              <a:buSzPct val="100000"/>
              <a:buNone/>
              <a:defRPr sz="3000">
                <a:solidFill>
                  <a:schemeClr val="dk2"/>
                </a:solidFill>
              </a:defRPr>
            </a:lvl5pPr>
            <a:lvl6pPr>
              <a:spcBef>
                <a:spcPts val="0"/>
              </a:spcBef>
              <a:buClr>
                <a:schemeClr val="dk2"/>
              </a:buClr>
              <a:buSzPct val="100000"/>
              <a:buNone/>
              <a:defRPr sz="3000">
                <a:solidFill>
                  <a:schemeClr val="dk2"/>
                </a:solidFill>
              </a:defRPr>
            </a:lvl6pPr>
            <a:lvl7pPr>
              <a:spcBef>
                <a:spcPts val="0"/>
              </a:spcBef>
              <a:buClr>
                <a:schemeClr val="dk2"/>
              </a:buClr>
              <a:buSzPct val="100000"/>
              <a:buNone/>
              <a:defRPr sz="3000">
                <a:solidFill>
                  <a:schemeClr val="dk2"/>
                </a:solidFill>
              </a:defRPr>
            </a:lvl7pPr>
            <a:lvl8pPr>
              <a:spcBef>
                <a:spcPts val="0"/>
              </a:spcBef>
              <a:buClr>
                <a:schemeClr val="dk2"/>
              </a:buClr>
              <a:buSzPct val="100000"/>
              <a:buNone/>
              <a:defRPr sz="3000">
                <a:solidFill>
                  <a:schemeClr val="dk2"/>
                </a:solidFill>
              </a:defRPr>
            </a:lvl8pPr>
            <a:lvl9pP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p:nvPr/>
        </p:nvSpPr>
        <p:spPr>
          <a:xfrm>
            <a:off x="0" y="0"/>
            <a:ext cx="9144000" cy="1149900"/>
          </a:xfrm>
          <a:prstGeom prst="rect">
            <a:avLst/>
          </a:prstGeom>
          <a:solidFill>
            <a:srgbClr val="2388DB"/>
          </a:solidFill>
          <a:ln>
            <a:noFill/>
          </a:ln>
        </p:spPr>
        <p:txBody>
          <a:bodyPr lIns="91425" tIns="45700" rIns="91425" bIns="45700" anchor="ctr" anchorCtr="0">
            <a:noAutofit/>
          </a:bodyPr>
          <a:lstStyle/>
          <a:p>
            <a:pPr>
              <a:spcBef>
                <a:spcPts val="0"/>
              </a:spcBef>
              <a:buNone/>
            </a:pPr>
            <a:endParaRPr/>
          </a:p>
        </p:txBody>
      </p:sp>
      <p:cxnSp>
        <p:nvCxnSpPr>
          <p:cNvPr id="14" name="Shape 14"/>
          <p:cNvCxnSpPr/>
          <p:nvPr/>
        </p:nvCxnSpPr>
        <p:spPr>
          <a:xfrm>
            <a:off x="0" y="1127875"/>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5" name="Shape 15"/>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p:nvPr/>
        </p:nvSpPr>
        <p:spPr>
          <a:xfrm>
            <a:off x="0" y="0"/>
            <a:ext cx="9144000" cy="11499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19" name="Shape 19"/>
          <p:cNvCxnSpPr/>
          <p:nvPr/>
        </p:nvCxnSpPr>
        <p:spPr>
          <a:xfrm>
            <a:off x="0" y="1127875"/>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0" name="Shape 20"/>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3"/>
        <p:cNvGrpSpPr/>
        <p:nvPr/>
      </p:nvGrpSpPr>
      <p:grpSpPr>
        <a:xfrm>
          <a:off x="0" y="0"/>
          <a:ext cx="0" cy="0"/>
          <a:chOff x="0" y="0"/>
          <a:chExt cx="0" cy="0"/>
        </a:xfrm>
      </p:grpSpPr>
      <p:sp>
        <p:nvSpPr>
          <p:cNvPr id="24" name="Shape 24"/>
          <p:cNvSpPr/>
          <p:nvPr/>
        </p:nvSpPr>
        <p:spPr>
          <a:xfrm>
            <a:off x="0" y="0"/>
            <a:ext cx="9144000" cy="1149900"/>
          </a:xfrm>
          <a:prstGeom prst="rect">
            <a:avLst/>
          </a:prstGeom>
          <a:solidFill>
            <a:srgbClr val="2388DB"/>
          </a:solidFill>
          <a:ln>
            <a:noFill/>
          </a:ln>
        </p:spPr>
        <p:txBody>
          <a:bodyPr lIns="91425" tIns="45700" rIns="91425" bIns="45700" anchor="ctr" anchorCtr="0">
            <a:noAutofit/>
          </a:bodyPr>
          <a:lstStyle/>
          <a:p>
            <a:pPr>
              <a:spcBef>
                <a:spcPts val="0"/>
              </a:spcBef>
              <a:buNone/>
            </a:pPr>
            <a:endParaRPr/>
          </a:p>
        </p:txBody>
      </p:sp>
      <p:cxnSp>
        <p:nvCxnSpPr>
          <p:cNvPr id="25" name="Shape 25"/>
          <p:cNvCxnSpPr/>
          <p:nvPr/>
        </p:nvCxnSpPr>
        <p:spPr>
          <a:xfrm>
            <a:off x="0" y="1127875"/>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6" name="Shape 26"/>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spcBef>
                <a:spcPts val="0"/>
              </a:spcBef>
              <a:buClr>
                <a:schemeClr val="dk2"/>
              </a:buClr>
              <a:buSzPct val="100000"/>
              <a:buNone/>
              <a:defRPr sz="1800">
                <a:solidFill>
                  <a:schemeClr val="dk2"/>
                </a:solidFill>
              </a:defRPr>
            </a:lvl1pPr>
          </a:lstStyle>
          <a:p>
            <a:endParaRPr/>
          </a:p>
        </p:txBody>
      </p:sp>
      <p:sp>
        <p:nvSpPr>
          <p:cNvPr id="29" name="Shape 29"/>
          <p:cNvSpPr/>
          <p:nvPr/>
        </p:nvSpPr>
        <p:spPr>
          <a:xfrm>
            <a:off x="4274" y="0"/>
            <a:ext cx="9144000" cy="4406399"/>
          </a:xfrm>
          <a:prstGeom prst="rect">
            <a:avLst/>
          </a:prstGeom>
          <a:solidFill>
            <a:srgbClr val="2388DB"/>
          </a:solidFill>
          <a:ln>
            <a:noFill/>
          </a:ln>
        </p:spPr>
        <p:txBody>
          <a:bodyPr lIns="91425" tIns="45700" rIns="91425" bIns="45700" anchor="ctr" anchorCtr="0">
            <a:noAutofit/>
          </a:bodyPr>
          <a:lstStyle/>
          <a:p>
            <a:pPr>
              <a:spcBef>
                <a:spcPts val="0"/>
              </a:spcBef>
              <a:buNone/>
            </a:pPr>
            <a:endParaRPr/>
          </a:p>
        </p:txBody>
      </p:sp>
      <p:cxnSp>
        <p:nvCxnSpPr>
          <p:cNvPr id="30" name="Shape 30"/>
          <p:cNvCxnSpPr/>
          <p:nvPr/>
        </p:nvCxnSpPr>
        <p:spPr>
          <a:xfrm>
            <a:off x="0" y="4384371"/>
            <a:ext cx="9144000" cy="0"/>
          </a:xfrm>
          <a:prstGeom prst="straightConnector1">
            <a:avLst/>
          </a:prstGeom>
          <a:noFill/>
          <a:ln w="57150" cap="flat">
            <a:solidFill>
              <a:srgbClr val="000000">
                <a:alpha val="14901"/>
              </a:srgbClr>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bg>
      <p:bgPr>
        <a:solidFill>
          <a:schemeClr val="dk2"/>
        </a:solidFill>
        <a:effectLst/>
      </p:bgPr>
    </p:bg>
    <p:spTree>
      <p:nvGrpSpPr>
        <p:cNvPr id="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lt1"/>
              </a:buClr>
              <a:buSzPct val="100000"/>
              <a:buNone/>
              <a:defRPr sz="3600" b="1">
                <a:solidFill>
                  <a:schemeClr val="lt1"/>
                </a:solidFill>
              </a:defRPr>
            </a:lvl1pPr>
            <a:lvl2pPr>
              <a:spcBef>
                <a:spcPts val="0"/>
              </a:spcBef>
              <a:buClr>
                <a:schemeClr val="lt1"/>
              </a:buClr>
              <a:buSzPct val="100000"/>
              <a:buNone/>
              <a:defRPr sz="3600" b="1">
                <a:solidFill>
                  <a:schemeClr val="lt1"/>
                </a:solidFill>
              </a:defRPr>
            </a:lvl2pPr>
            <a:lvl3pPr>
              <a:spcBef>
                <a:spcPts val="0"/>
              </a:spcBef>
              <a:buClr>
                <a:schemeClr val="lt1"/>
              </a:buClr>
              <a:buSzPct val="100000"/>
              <a:buNone/>
              <a:defRPr sz="3600" b="1">
                <a:solidFill>
                  <a:schemeClr val="lt1"/>
                </a:solidFill>
              </a:defRPr>
            </a:lvl3pPr>
            <a:lvl4pPr>
              <a:spcBef>
                <a:spcPts val="0"/>
              </a:spcBef>
              <a:buClr>
                <a:schemeClr val="lt1"/>
              </a:buClr>
              <a:buSzPct val="100000"/>
              <a:buNone/>
              <a:defRPr sz="3600" b="1">
                <a:solidFill>
                  <a:schemeClr val="lt1"/>
                </a:solidFill>
              </a:defRPr>
            </a:lvl4pPr>
            <a:lvl5pPr>
              <a:spcBef>
                <a:spcPts val="0"/>
              </a:spcBef>
              <a:buClr>
                <a:schemeClr val="lt1"/>
              </a:buClr>
              <a:buSzPct val="100000"/>
              <a:buNone/>
              <a:defRPr sz="3600" b="1">
                <a:solidFill>
                  <a:schemeClr val="lt1"/>
                </a:solidFill>
              </a:defRPr>
            </a:lvl5pPr>
            <a:lvl6pPr>
              <a:spcBef>
                <a:spcPts val="0"/>
              </a:spcBef>
              <a:buClr>
                <a:schemeClr val="lt1"/>
              </a:buClr>
              <a:buSzPct val="100000"/>
              <a:buNone/>
              <a:defRPr sz="3600" b="1">
                <a:solidFill>
                  <a:schemeClr val="lt1"/>
                </a:solidFill>
              </a:defRPr>
            </a:lvl6pPr>
            <a:lvl7pPr>
              <a:spcBef>
                <a:spcPts val="0"/>
              </a:spcBef>
              <a:buClr>
                <a:schemeClr val="lt1"/>
              </a:buClr>
              <a:buSzPct val="100000"/>
              <a:buNone/>
              <a:defRPr sz="3600" b="1">
                <a:solidFill>
                  <a:schemeClr val="lt1"/>
                </a:solidFill>
              </a:defRPr>
            </a:lvl7pPr>
            <a:lvl8pPr>
              <a:spcBef>
                <a:spcPts val="0"/>
              </a:spcBef>
              <a:buClr>
                <a:schemeClr val="lt1"/>
              </a:buClr>
              <a:buSzPct val="100000"/>
              <a:buNone/>
              <a:defRPr sz="3600" b="1">
                <a:solidFill>
                  <a:schemeClr val="lt1"/>
                </a:solidFill>
              </a:defRPr>
            </a:lvl8pPr>
            <a:lvl9pPr>
              <a:spcBef>
                <a:spcPts val="0"/>
              </a:spcBef>
              <a:buClr>
                <a:schemeClr val="lt1"/>
              </a:buClr>
              <a:buSzPct val="100000"/>
              <a:buNone/>
              <a:defRPr sz="3600" b="1">
                <a:solidFill>
                  <a:schemeClr val="l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youtube.com/v/1WTE6pa-EY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sites.google.com/site/gappssummitnj/evalu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ctrTitle"/>
          </p:nvPr>
        </p:nvSpPr>
        <p:spPr>
          <a:xfrm>
            <a:off x="822575" y="-385100"/>
            <a:ext cx="8917799" cy="1648800"/>
          </a:xfrm>
          <a:prstGeom prst="rect">
            <a:avLst/>
          </a:prstGeom>
        </p:spPr>
        <p:txBody>
          <a:bodyPr lIns="91425" tIns="91425" rIns="91425" bIns="91425" anchor="b" anchorCtr="0">
            <a:noAutofit/>
          </a:bodyPr>
          <a:lstStyle/>
          <a:p>
            <a:pPr>
              <a:spcBef>
                <a:spcPts val="0"/>
              </a:spcBef>
              <a:buNone/>
            </a:pPr>
            <a:r>
              <a:rPr lang="en" sz="6000"/>
              <a:t>Organize your Drive	</a:t>
            </a:r>
          </a:p>
        </p:txBody>
      </p:sp>
      <p:sp>
        <p:nvSpPr>
          <p:cNvPr id="34" name="Shape 34"/>
          <p:cNvSpPr txBox="1">
            <a:spLocks noGrp="1"/>
          </p:cNvSpPr>
          <p:nvPr>
            <p:ph type="subTitle" idx="1"/>
          </p:nvPr>
        </p:nvSpPr>
        <p:spPr>
          <a:xfrm>
            <a:off x="6685400" y="1974675"/>
            <a:ext cx="2358900" cy="2663699"/>
          </a:xfrm>
          <a:prstGeom prst="rect">
            <a:avLst/>
          </a:prstGeom>
        </p:spPr>
        <p:txBody>
          <a:bodyPr lIns="91425" tIns="91425" rIns="91425" bIns="91425" anchor="t" anchorCtr="0">
            <a:noAutofit/>
          </a:bodyPr>
          <a:lstStyle/>
          <a:p>
            <a:pPr rtl="0">
              <a:spcBef>
                <a:spcPts val="0"/>
              </a:spcBef>
              <a:buNone/>
            </a:pPr>
            <a:endParaRPr>
              <a:solidFill>
                <a:srgbClr val="FFD966"/>
              </a:solidFill>
            </a:endParaRPr>
          </a:p>
          <a:p>
            <a:pPr rtl="0">
              <a:spcBef>
                <a:spcPts val="0"/>
              </a:spcBef>
              <a:buNone/>
            </a:pPr>
            <a:endParaRPr>
              <a:solidFill>
                <a:srgbClr val="FFD966"/>
              </a:solidFill>
            </a:endParaRPr>
          </a:p>
          <a:p>
            <a:pPr rtl="0">
              <a:spcBef>
                <a:spcPts val="0"/>
              </a:spcBef>
              <a:buNone/>
            </a:pPr>
            <a:r>
              <a:rPr lang="en">
                <a:solidFill>
                  <a:srgbClr val="FFD966"/>
                </a:solidFill>
              </a:rPr>
              <a:t>Sarah Marr</a:t>
            </a:r>
          </a:p>
          <a:p>
            <a:pPr>
              <a:spcBef>
                <a:spcPts val="0"/>
              </a:spcBef>
              <a:buNone/>
            </a:pPr>
            <a:endParaRPr>
              <a:solidFill>
                <a:srgbClr val="FFD966"/>
              </a:solidFill>
            </a:endParaRPr>
          </a:p>
        </p:txBody>
      </p:sp>
      <p:pic>
        <p:nvPicPr>
          <p:cNvPr id="35" name="Shape 35"/>
          <p:cNvPicPr preferRelativeResize="0"/>
          <p:nvPr/>
        </p:nvPicPr>
        <p:blipFill>
          <a:blip r:embed="rId3"/>
          <a:stretch>
            <a:fillRect/>
          </a:stretch>
        </p:blipFill>
        <p:spPr>
          <a:xfrm>
            <a:off x="2096775" y="1425375"/>
            <a:ext cx="4370224" cy="303927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Levels of Permission</a:t>
            </a:r>
          </a:p>
        </p:txBody>
      </p:sp>
      <p:pic>
        <p:nvPicPr>
          <p:cNvPr id="96" name="Shape 96"/>
          <p:cNvPicPr preferRelativeResize="0"/>
          <p:nvPr/>
        </p:nvPicPr>
        <p:blipFill>
          <a:blip r:embed="rId3"/>
          <a:stretch>
            <a:fillRect/>
          </a:stretch>
        </p:blipFill>
        <p:spPr>
          <a:xfrm>
            <a:off x="369550" y="1870387"/>
            <a:ext cx="3470449" cy="2385225"/>
          </a:xfrm>
          <a:prstGeom prst="rect">
            <a:avLst/>
          </a:prstGeom>
          <a:noFill/>
          <a:ln>
            <a:noFill/>
          </a:ln>
        </p:spPr>
      </p:pic>
      <p:pic>
        <p:nvPicPr>
          <p:cNvPr id="97" name="Shape 97"/>
          <p:cNvPicPr preferRelativeResize="0"/>
          <p:nvPr/>
        </p:nvPicPr>
        <p:blipFill>
          <a:blip r:embed="rId4"/>
          <a:stretch>
            <a:fillRect/>
          </a:stretch>
        </p:blipFill>
        <p:spPr>
          <a:xfrm>
            <a:off x="5138625" y="1607675"/>
            <a:ext cx="2686050" cy="26479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Sharing Items: Folders</a:t>
            </a:r>
          </a:p>
        </p:txBody>
      </p:sp>
      <p:pic>
        <p:nvPicPr>
          <p:cNvPr id="103" name="Shape 103"/>
          <p:cNvPicPr preferRelativeResize="0"/>
          <p:nvPr/>
        </p:nvPicPr>
        <p:blipFill>
          <a:blip r:embed="rId3"/>
          <a:stretch>
            <a:fillRect/>
          </a:stretch>
        </p:blipFill>
        <p:spPr>
          <a:xfrm>
            <a:off x="457200" y="2661075"/>
            <a:ext cx="3470449" cy="2385225"/>
          </a:xfrm>
          <a:prstGeom prst="rect">
            <a:avLst/>
          </a:prstGeom>
          <a:noFill/>
          <a:ln>
            <a:noFill/>
          </a:ln>
        </p:spPr>
      </p:pic>
      <p:pic>
        <p:nvPicPr>
          <p:cNvPr id="104" name="Shape 104"/>
          <p:cNvPicPr preferRelativeResize="0"/>
          <p:nvPr/>
        </p:nvPicPr>
        <p:blipFill>
          <a:blip r:embed="rId4"/>
          <a:stretch>
            <a:fillRect/>
          </a:stretch>
        </p:blipFill>
        <p:spPr>
          <a:xfrm>
            <a:off x="1709587" y="1597425"/>
            <a:ext cx="965675" cy="718649"/>
          </a:xfrm>
          <a:prstGeom prst="rect">
            <a:avLst/>
          </a:prstGeom>
          <a:noFill/>
          <a:ln w="38100" cap="flat">
            <a:solidFill>
              <a:srgbClr val="FF0000"/>
            </a:solidFill>
            <a:prstDash val="solid"/>
            <a:round/>
            <a:headEnd type="none" w="med" len="med"/>
            <a:tailEnd type="none" w="med" len="med"/>
          </a:ln>
        </p:spPr>
      </p:pic>
      <p:pic>
        <p:nvPicPr>
          <p:cNvPr id="105" name="Shape 105"/>
          <p:cNvPicPr preferRelativeResize="0"/>
          <p:nvPr/>
        </p:nvPicPr>
        <p:blipFill>
          <a:blip r:embed="rId5"/>
          <a:stretch>
            <a:fillRect/>
          </a:stretch>
        </p:blipFill>
        <p:spPr>
          <a:xfrm>
            <a:off x="5157013" y="1870387"/>
            <a:ext cx="3759761" cy="2385224"/>
          </a:xfrm>
          <a:prstGeom prst="rect">
            <a:avLst/>
          </a:prstGeom>
          <a:noFill/>
          <a:ln>
            <a:noFill/>
          </a:ln>
        </p:spPr>
      </p:pic>
      <p:sp>
        <p:nvSpPr>
          <p:cNvPr id="106" name="Shape 106"/>
          <p:cNvSpPr/>
          <p:nvPr/>
        </p:nvSpPr>
        <p:spPr>
          <a:xfrm>
            <a:off x="5116775" y="3816525"/>
            <a:ext cx="3763525" cy="439075"/>
          </a:xfrm>
          <a:custGeom>
            <a:avLst/>
            <a:gdLst/>
            <a:ahLst/>
            <a:cxnLst/>
            <a:rect l="0" t="0" r="0" b="0"/>
            <a:pathLst>
              <a:path w="150541" h="17563" extrusionOk="0">
                <a:moveTo>
                  <a:pt x="836" y="0"/>
                </a:moveTo>
                <a:lnTo>
                  <a:pt x="0" y="17563"/>
                </a:lnTo>
                <a:lnTo>
                  <a:pt x="150541" y="16727"/>
                </a:lnTo>
                <a:lnTo>
                  <a:pt x="150541" y="836"/>
                </a:lnTo>
                <a:close/>
              </a:path>
            </a:pathLst>
          </a:custGeom>
          <a:noFill/>
          <a:ln w="38100" cap="flat">
            <a:solidFill>
              <a:srgbClr val="FF0000"/>
            </a:solidFill>
            <a:prstDash val="solid"/>
            <a:round/>
            <a:headEnd type="none" w="lg" len="lg"/>
            <a:tailEnd type="none" w="lg" len="lg"/>
          </a:ln>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756675" y="284103"/>
            <a:ext cx="8229600" cy="857400"/>
          </a:xfrm>
          <a:prstGeom prst="rect">
            <a:avLst/>
          </a:prstGeom>
        </p:spPr>
        <p:txBody>
          <a:bodyPr lIns="91425" tIns="91425" rIns="91425" bIns="91425" anchor="b" anchorCtr="0">
            <a:noAutofit/>
          </a:bodyPr>
          <a:lstStyle/>
          <a:p>
            <a:pPr lvl="0" rtl="0">
              <a:spcBef>
                <a:spcPts val="0"/>
              </a:spcBef>
              <a:buNone/>
            </a:pPr>
            <a:r>
              <a:rPr lang="en" sz="3000"/>
              <a:t>Windshield wiper- formative assessment</a:t>
            </a:r>
          </a:p>
        </p:txBody>
      </p:sp>
      <p:pic>
        <p:nvPicPr>
          <p:cNvPr id="112" name="Shape 112"/>
          <p:cNvPicPr preferRelativeResize="0"/>
          <p:nvPr/>
        </p:nvPicPr>
        <p:blipFill>
          <a:blip r:embed="rId3"/>
          <a:stretch>
            <a:fillRect/>
          </a:stretch>
        </p:blipFill>
        <p:spPr>
          <a:xfrm>
            <a:off x="5472850" y="1887575"/>
            <a:ext cx="2128000" cy="2128000"/>
          </a:xfrm>
          <a:prstGeom prst="rect">
            <a:avLst/>
          </a:prstGeom>
          <a:noFill/>
          <a:ln>
            <a:noFill/>
          </a:ln>
        </p:spPr>
      </p:pic>
      <p:sp>
        <p:nvSpPr>
          <p:cNvPr id="113" name="Shape 113"/>
          <p:cNvSpPr txBox="1"/>
          <p:nvPr/>
        </p:nvSpPr>
        <p:spPr>
          <a:xfrm>
            <a:off x="356150" y="1887575"/>
            <a:ext cx="4799099" cy="730199"/>
          </a:xfrm>
          <a:prstGeom prst="rect">
            <a:avLst/>
          </a:prstGeom>
          <a:noFill/>
          <a:ln>
            <a:noFill/>
          </a:ln>
        </p:spPr>
        <p:txBody>
          <a:bodyPr lIns="91425" tIns="91425" rIns="91425" bIns="91425" anchor="t" anchorCtr="0">
            <a:noAutofit/>
          </a:bodyPr>
          <a:lstStyle/>
          <a:p>
            <a:pPr rtl="0">
              <a:spcBef>
                <a:spcPts val="0"/>
              </a:spcBef>
              <a:buNone/>
            </a:pPr>
            <a:r>
              <a:rPr lang="en" sz="2400" b="1">
                <a:solidFill>
                  <a:srgbClr val="0000FF"/>
                </a:solidFill>
              </a:rPr>
              <a:t>More on Google Groups:</a:t>
            </a:r>
          </a:p>
          <a:p>
            <a:pPr>
              <a:spcBef>
                <a:spcPts val="0"/>
              </a:spcBef>
              <a:buNone/>
            </a:pPr>
            <a:r>
              <a:rPr lang="en" sz="3600">
                <a:solidFill>
                  <a:srgbClr val="222222"/>
                </a:solidFill>
              </a:rPr>
              <a:t>http://goo.gl/P7uXsm</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Search</a:t>
            </a:r>
          </a:p>
        </p:txBody>
      </p:sp>
      <p:pic>
        <p:nvPicPr>
          <p:cNvPr id="119" name="Shape 119"/>
          <p:cNvPicPr preferRelativeResize="0"/>
          <p:nvPr/>
        </p:nvPicPr>
        <p:blipFill>
          <a:blip r:embed="rId3"/>
          <a:stretch>
            <a:fillRect/>
          </a:stretch>
        </p:blipFill>
        <p:spPr>
          <a:xfrm>
            <a:off x="1403294" y="1200149"/>
            <a:ext cx="6337420" cy="37256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Student submission: Folders</a:t>
            </a:r>
          </a:p>
        </p:txBody>
      </p:sp>
      <p:pic>
        <p:nvPicPr>
          <p:cNvPr id="125" name="Shape 125"/>
          <p:cNvPicPr preferRelativeResize="0"/>
          <p:nvPr/>
        </p:nvPicPr>
        <p:blipFill>
          <a:blip r:embed="rId3"/>
          <a:stretch>
            <a:fillRect/>
          </a:stretch>
        </p:blipFill>
        <p:spPr>
          <a:xfrm>
            <a:off x="2164062" y="1219900"/>
            <a:ext cx="4562475" cy="3686175"/>
          </a:xfrm>
          <a:prstGeom prst="rect">
            <a:avLst/>
          </a:prstGeom>
          <a:noFill/>
          <a:ln>
            <a:noFill/>
          </a:ln>
        </p:spPr>
      </p:pic>
      <p:cxnSp>
        <p:nvCxnSpPr>
          <p:cNvPr id="126" name="Shape 126"/>
          <p:cNvCxnSpPr/>
          <p:nvPr/>
        </p:nvCxnSpPr>
        <p:spPr>
          <a:xfrm rot="10800000" flipH="1">
            <a:off x="3681125" y="2950049"/>
            <a:ext cx="529499" cy="781500"/>
          </a:xfrm>
          <a:prstGeom prst="straightConnector1">
            <a:avLst/>
          </a:prstGeom>
          <a:noFill/>
          <a:ln w="19050" cap="flat">
            <a:solidFill>
              <a:srgbClr val="FF0000"/>
            </a:solidFill>
            <a:prstDash val="solid"/>
            <a:round/>
            <a:headEnd type="none" w="lg" len="lg"/>
            <a:tailEnd type="triangle" w="lg" len="lg"/>
          </a:ln>
        </p:spPr>
      </p:cxnSp>
      <p:cxnSp>
        <p:nvCxnSpPr>
          <p:cNvPr id="127" name="Shape 127"/>
          <p:cNvCxnSpPr/>
          <p:nvPr/>
        </p:nvCxnSpPr>
        <p:spPr>
          <a:xfrm>
            <a:off x="4210600" y="1689275"/>
            <a:ext cx="379499" cy="303900"/>
          </a:xfrm>
          <a:prstGeom prst="straightConnector1">
            <a:avLst/>
          </a:prstGeom>
          <a:noFill/>
          <a:ln w="19050" cap="flat">
            <a:solidFill>
              <a:srgbClr val="FF0000"/>
            </a:solidFill>
            <a:prstDash val="solid"/>
            <a:round/>
            <a:headEnd type="none" w="lg" len="lg"/>
            <a:tailEnd type="triangle" w="lg" len="lg"/>
          </a:ln>
        </p:spPr>
      </p:cxn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Student submission: Forms</a:t>
            </a:r>
          </a:p>
        </p:txBody>
      </p:sp>
      <p:pic>
        <p:nvPicPr>
          <p:cNvPr id="133" name="Shape 133"/>
          <p:cNvPicPr preferRelativeResize="0"/>
          <p:nvPr/>
        </p:nvPicPr>
        <p:blipFill>
          <a:blip r:embed="rId3"/>
          <a:stretch>
            <a:fillRect/>
          </a:stretch>
        </p:blipFill>
        <p:spPr>
          <a:xfrm>
            <a:off x="2170142" y="1292074"/>
            <a:ext cx="5171504" cy="37257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Student submission: Forms</a:t>
            </a:r>
          </a:p>
        </p:txBody>
      </p:sp>
      <p:pic>
        <p:nvPicPr>
          <p:cNvPr id="139" name="Shape 139"/>
          <p:cNvPicPr preferRelativeResize="0"/>
          <p:nvPr/>
        </p:nvPicPr>
        <p:blipFill>
          <a:blip r:embed="rId3"/>
          <a:stretch>
            <a:fillRect/>
          </a:stretch>
        </p:blipFill>
        <p:spPr>
          <a:xfrm>
            <a:off x="1200150" y="1259850"/>
            <a:ext cx="6743699" cy="3606299"/>
          </a:xfrm>
          <a:prstGeom prst="rect">
            <a:avLst/>
          </a:prstGeom>
          <a:noFill/>
          <a:ln>
            <a:noFill/>
          </a:ln>
        </p:spPr>
      </p:pic>
      <p:cxnSp>
        <p:nvCxnSpPr>
          <p:cNvPr id="140" name="Shape 140"/>
          <p:cNvCxnSpPr/>
          <p:nvPr/>
        </p:nvCxnSpPr>
        <p:spPr>
          <a:xfrm flipH="1">
            <a:off x="6949374" y="1131550"/>
            <a:ext cx="663000" cy="365699"/>
          </a:xfrm>
          <a:prstGeom prst="straightConnector1">
            <a:avLst/>
          </a:prstGeom>
          <a:noFill/>
          <a:ln w="38100" cap="flat">
            <a:solidFill>
              <a:srgbClr val="FF0000"/>
            </a:solidFill>
            <a:prstDash val="solid"/>
            <a:round/>
            <a:headEnd type="none" w="lg" len="lg"/>
            <a:tailEnd type="triangle" w="lg" len="lg"/>
          </a:ln>
        </p:spPr>
      </p:cxnSp>
      <p:cxnSp>
        <p:nvCxnSpPr>
          <p:cNvPr id="141" name="Shape 141"/>
          <p:cNvCxnSpPr/>
          <p:nvPr/>
        </p:nvCxnSpPr>
        <p:spPr>
          <a:xfrm flipH="1">
            <a:off x="3249874" y="3467100"/>
            <a:ext cx="663000" cy="365699"/>
          </a:xfrm>
          <a:prstGeom prst="straightConnector1">
            <a:avLst/>
          </a:prstGeom>
          <a:noFill/>
          <a:ln w="38100" cap="flat">
            <a:solidFill>
              <a:srgbClr val="FF0000"/>
            </a:solidFill>
            <a:prstDash val="solid"/>
            <a:round/>
            <a:headEnd type="none" w="lg" len="lg"/>
            <a:tailEnd type="triangle" w="lg" len="lg"/>
          </a:ln>
        </p:spPr>
      </p:cxnSp>
      <p:cxnSp>
        <p:nvCxnSpPr>
          <p:cNvPr id="142" name="Shape 142"/>
          <p:cNvCxnSpPr/>
          <p:nvPr/>
        </p:nvCxnSpPr>
        <p:spPr>
          <a:xfrm flipH="1">
            <a:off x="2129724" y="4312900"/>
            <a:ext cx="663000" cy="365699"/>
          </a:xfrm>
          <a:prstGeom prst="straightConnector1">
            <a:avLst/>
          </a:prstGeom>
          <a:noFill/>
          <a:ln w="38100" cap="flat">
            <a:solidFill>
              <a:srgbClr val="FF0000"/>
            </a:solidFill>
            <a:prstDash val="solid"/>
            <a:round/>
            <a:headEnd type="none" w="lg" len="lg"/>
            <a:tailEnd type="triangle" w="lg" len="lg"/>
          </a:ln>
        </p:spPr>
      </p:cxn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Student submission: Forms</a:t>
            </a:r>
          </a:p>
        </p:txBody>
      </p:sp>
      <p:pic>
        <p:nvPicPr>
          <p:cNvPr id="148" name="Shape 148"/>
          <p:cNvPicPr preferRelativeResize="0"/>
          <p:nvPr/>
        </p:nvPicPr>
        <p:blipFill>
          <a:blip r:embed="rId3"/>
          <a:stretch>
            <a:fillRect/>
          </a:stretch>
        </p:blipFill>
        <p:spPr>
          <a:xfrm>
            <a:off x="1457000" y="1143425"/>
            <a:ext cx="6486401" cy="3839149"/>
          </a:xfrm>
          <a:prstGeom prst="rect">
            <a:avLst/>
          </a:prstGeom>
          <a:noFill/>
          <a:ln w="19050" cap="flat">
            <a:solidFill>
              <a:srgbClr val="000000"/>
            </a:solidFill>
            <a:prstDash val="solid"/>
            <a:round/>
            <a:headEnd type="none" w="med" len="med"/>
            <a:tailEnd type="none" w="med" len="med"/>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Student submission: Forms</a:t>
            </a:r>
          </a:p>
        </p:txBody>
      </p:sp>
      <p:pic>
        <p:nvPicPr>
          <p:cNvPr id="154" name="Shape 154"/>
          <p:cNvPicPr preferRelativeResize="0"/>
          <p:nvPr/>
        </p:nvPicPr>
        <p:blipFill>
          <a:blip r:embed="rId3"/>
          <a:stretch>
            <a:fillRect/>
          </a:stretch>
        </p:blipFill>
        <p:spPr>
          <a:xfrm>
            <a:off x="5330175" y="1200149"/>
            <a:ext cx="3813824" cy="3955674"/>
          </a:xfrm>
          <a:prstGeom prst="rect">
            <a:avLst/>
          </a:prstGeom>
          <a:noFill/>
          <a:ln>
            <a:noFill/>
          </a:ln>
        </p:spPr>
      </p:pic>
      <p:pic>
        <p:nvPicPr>
          <p:cNvPr id="155" name="Shape 155"/>
          <p:cNvPicPr preferRelativeResize="0"/>
          <p:nvPr/>
        </p:nvPicPr>
        <p:blipFill>
          <a:blip r:embed="rId4"/>
          <a:stretch>
            <a:fillRect/>
          </a:stretch>
        </p:blipFill>
        <p:spPr>
          <a:xfrm>
            <a:off x="1181295" y="1628537"/>
            <a:ext cx="3367274" cy="2868924"/>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Student submission: Forms</a:t>
            </a:r>
          </a:p>
        </p:txBody>
      </p:sp>
      <p:pic>
        <p:nvPicPr>
          <p:cNvPr id="161" name="Shape 161"/>
          <p:cNvPicPr preferRelativeResize="0"/>
          <p:nvPr/>
        </p:nvPicPr>
        <p:blipFill>
          <a:blip r:embed="rId3"/>
          <a:stretch>
            <a:fillRect/>
          </a:stretch>
        </p:blipFill>
        <p:spPr>
          <a:xfrm>
            <a:off x="0" y="1907242"/>
            <a:ext cx="9143999" cy="114611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Google Drive</a:t>
            </a:r>
          </a:p>
        </p:txBody>
      </p:sp>
      <p:sp>
        <p:nvSpPr>
          <p:cNvPr id="41" name="Shape 41">
            <a:hlinkClick r:id="rId3"/>
          </p:cNvPr>
          <p:cNvSpPr/>
          <p:nvPr/>
        </p:nvSpPr>
        <p:spPr>
          <a:xfrm>
            <a:off x="1977700" y="1143000"/>
            <a:ext cx="5334000" cy="4000500"/>
          </a:xfrm>
          <a:prstGeom prst="rect">
            <a:avLst/>
          </a:prstGeom>
          <a:blipFill>
            <a:blip r:embed="rId4"/>
            <a:stretch>
              <a:fillRect/>
            </a:stretch>
          </a:blipFill>
          <a:ln>
            <a:noFill/>
          </a:ln>
        </p:spPr>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Uploading &amp; Converting files</a:t>
            </a:r>
          </a:p>
        </p:txBody>
      </p:sp>
      <p:pic>
        <p:nvPicPr>
          <p:cNvPr id="167" name="Shape 167"/>
          <p:cNvPicPr preferRelativeResize="0"/>
          <p:nvPr/>
        </p:nvPicPr>
        <p:blipFill>
          <a:blip r:embed="rId3"/>
          <a:stretch>
            <a:fillRect/>
          </a:stretch>
        </p:blipFill>
        <p:spPr>
          <a:xfrm>
            <a:off x="986328" y="1587028"/>
            <a:ext cx="7171349" cy="241495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Sync devices</a:t>
            </a:r>
          </a:p>
        </p:txBody>
      </p:sp>
      <p:pic>
        <p:nvPicPr>
          <p:cNvPr id="173" name="Shape 173"/>
          <p:cNvPicPr preferRelativeResize="0"/>
          <p:nvPr/>
        </p:nvPicPr>
        <p:blipFill rotWithShape="1">
          <a:blip r:embed="rId3"/>
          <a:srcRect/>
          <a:stretch/>
        </p:blipFill>
        <p:spPr>
          <a:xfrm>
            <a:off x="636275" y="1173350"/>
            <a:ext cx="2355000" cy="3933600"/>
          </a:xfrm>
          <a:prstGeom prst="rect">
            <a:avLst/>
          </a:prstGeom>
          <a:noFill/>
          <a:ln>
            <a:noFill/>
          </a:ln>
        </p:spPr>
      </p:pic>
      <p:sp>
        <p:nvSpPr>
          <p:cNvPr id="174" name="Shape 174"/>
          <p:cNvSpPr txBox="1"/>
          <p:nvPr/>
        </p:nvSpPr>
        <p:spPr>
          <a:xfrm>
            <a:off x="636275" y="4335912"/>
            <a:ext cx="2355000" cy="807599"/>
          </a:xfrm>
          <a:prstGeom prst="rect">
            <a:avLst/>
          </a:prstGeom>
          <a:noFill/>
          <a:ln w="38100" cap="rnd">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a:p>
        </p:txBody>
      </p:sp>
      <p:pic>
        <p:nvPicPr>
          <p:cNvPr id="175" name="Shape 175"/>
          <p:cNvPicPr preferRelativeResize="0"/>
          <p:nvPr/>
        </p:nvPicPr>
        <p:blipFill>
          <a:blip r:embed="rId4"/>
          <a:stretch>
            <a:fillRect/>
          </a:stretch>
        </p:blipFill>
        <p:spPr>
          <a:xfrm>
            <a:off x="4750425" y="2001562"/>
            <a:ext cx="3753474" cy="2122874"/>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756675" y="284103"/>
            <a:ext cx="8229600" cy="857400"/>
          </a:xfrm>
          <a:prstGeom prst="rect">
            <a:avLst/>
          </a:prstGeom>
        </p:spPr>
        <p:txBody>
          <a:bodyPr lIns="91425" tIns="91425" rIns="91425" bIns="91425" anchor="b" anchorCtr="0">
            <a:noAutofit/>
          </a:bodyPr>
          <a:lstStyle/>
          <a:p>
            <a:pPr lvl="0" rtl="0">
              <a:spcBef>
                <a:spcPts val="0"/>
              </a:spcBef>
              <a:buNone/>
            </a:pPr>
            <a:r>
              <a:rPr lang="en" sz="3000"/>
              <a:t>Reflection</a:t>
            </a:r>
          </a:p>
        </p:txBody>
      </p:sp>
      <p:pic>
        <p:nvPicPr>
          <p:cNvPr id="181" name="Shape 181"/>
          <p:cNvPicPr preferRelativeResize="0"/>
          <p:nvPr/>
        </p:nvPicPr>
        <p:blipFill>
          <a:blip r:embed="rId3"/>
          <a:stretch>
            <a:fillRect/>
          </a:stretch>
        </p:blipFill>
        <p:spPr>
          <a:xfrm>
            <a:off x="4728184" y="0"/>
            <a:ext cx="4415815" cy="5202624"/>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Evaluation</a:t>
            </a:r>
          </a:p>
        </p:txBody>
      </p:sp>
      <p:pic>
        <p:nvPicPr>
          <p:cNvPr id="187" name="Shape 187"/>
          <p:cNvPicPr preferRelativeResize="0"/>
          <p:nvPr/>
        </p:nvPicPr>
        <p:blipFill>
          <a:blip r:embed="rId3"/>
          <a:stretch>
            <a:fillRect/>
          </a:stretch>
        </p:blipFill>
        <p:spPr>
          <a:xfrm>
            <a:off x="5762525" y="2823425"/>
            <a:ext cx="2991875" cy="2302200"/>
          </a:xfrm>
          <a:prstGeom prst="rect">
            <a:avLst/>
          </a:prstGeom>
          <a:noFill/>
          <a:ln>
            <a:noFill/>
          </a:ln>
        </p:spPr>
      </p:pic>
      <p:sp>
        <p:nvSpPr>
          <p:cNvPr id="188" name="Shape 188"/>
          <p:cNvSpPr txBox="1">
            <a:spLocks noGrp="1"/>
          </p:cNvSpPr>
          <p:nvPr>
            <p:ph type="body" idx="1"/>
          </p:nvPr>
        </p:nvSpPr>
        <p:spPr>
          <a:xfrm>
            <a:off x="457200" y="1200150"/>
            <a:ext cx="8229600" cy="1486499"/>
          </a:xfrm>
          <a:prstGeom prst="rect">
            <a:avLst/>
          </a:prstGeom>
        </p:spPr>
        <p:txBody>
          <a:bodyPr lIns="91425" tIns="91425" rIns="91425" bIns="91425" anchor="t" anchorCtr="0">
            <a:noAutofit/>
          </a:bodyPr>
          <a:lstStyle/>
          <a:p>
            <a:pPr lvl="0" rtl="0">
              <a:spcBef>
                <a:spcPts val="0"/>
              </a:spcBef>
              <a:buClr>
                <a:schemeClr val="dk1"/>
              </a:buClr>
              <a:buSzPct val="30555"/>
              <a:buFont typeface="Arial"/>
              <a:buNone/>
            </a:pPr>
            <a:r>
              <a:rPr lang="en" sz="3600" u="sng">
                <a:solidFill>
                  <a:srgbClr val="1155CC"/>
                </a:solidFill>
                <a:hlinkClick r:id="rId4"/>
              </a:rPr>
              <a:t>https://sites.google.com/site/</a:t>
            </a:r>
          </a:p>
          <a:p>
            <a:pPr lvl="0" rtl="0">
              <a:spcBef>
                <a:spcPts val="0"/>
              </a:spcBef>
              <a:buClr>
                <a:schemeClr val="dk1"/>
              </a:buClr>
              <a:buSzPct val="30555"/>
              <a:buFont typeface="Arial"/>
              <a:buNone/>
            </a:pPr>
            <a:r>
              <a:rPr lang="en" sz="3600" u="sng">
                <a:solidFill>
                  <a:srgbClr val="1155CC"/>
                </a:solidFill>
                <a:hlinkClick r:id="rId4"/>
              </a:rPr>
              <a:t>gappssummitnj/evaluation</a:t>
            </a:r>
          </a:p>
          <a:p>
            <a:pPr rtl="0">
              <a:spcBef>
                <a:spcPts val="0"/>
              </a:spcBef>
              <a:buNone/>
            </a:pPr>
            <a:endParaRPr/>
          </a:p>
          <a:p>
            <a:pPr lvl="0" rtl="0">
              <a:spcBef>
                <a:spcPts val="0"/>
              </a:spcBef>
              <a:buClr>
                <a:schemeClr val="dk1"/>
              </a:buClr>
              <a:buSzPct val="36666"/>
              <a:buFont typeface="Arial"/>
              <a:buNone/>
            </a:pPr>
            <a:r>
              <a:rPr lang="en"/>
              <a:t>Tweet about this session:</a:t>
            </a:r>
          </a:p>
          <a:p>
            <a:pPr lvl="0" rtl="0">
              <a:spcBef>
                <a:spcPts val="0"/>
              </a:spcBef>
              <a:buClr>
                <a:schemeClr val="dk1"/>
              </a:buClr>
              <a:buSzPct val="36666"/>
              <a:buFont typeface="Arial"/>
              <a:buNone/>
            </a:pPr>
            <a:r>
              <a:rPr lang="en"/>
              <a:t>#EduscapeSummit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Learner Outcomes</a:t>
            </a:r>
          </a:p>
        </p:txBody>
      </p:sp>
      <p:sp>
        <p:nvSpPr>
          <p:cNvPr id="47" name="Shape 4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t>To organize your Drive to make folders/student work more accessible. </a:t>
            </a:r>
          </a:p>
        </p:txBody>
      </p:sp>
      <p:pic>
        <p:nvPicPr>
          <p:cNvPr id="48" name="Shape 48"/>
          <p:cNvPicPr preferRelativeResize="0"/>
          <p:nvPr/>
        </p:nvPicPr>
        <p:blipFill>
          <a:blip r:embed="rId3"/>
          <a:stretch>
            <a:fillRect/>
          </a:stretch>
        </p:blipFill>
        <p:spPr>
          <a:xfrm>
            <a:off x="4849900" y="2322350"/>
            <a:ext cx="3470449" cy="238522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Agenda</a:t>
            </a:r>
          </a:p>
        </p:txBody>
      </p:sp>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1400"/>
          </a:p>
          <a:p>
            <a:pPr marL="457200" lvl="0" indent="-457200" rtl="0">
              <a:spcBef>
                <a:spcPts val="0"/>
              </a:spcBef>
              <a:buClr>
                <a:schemeClr val="dk1"/>
              </a:buClr>
              <a:buSzPct val="100000"/>
              <a:buFont typeface="Arial"/>
              <a:buChar char="●"/>
            </a:pPr>
            <a:r>
              <a:rPr lang="en" sz="3600"/>
              <a:t>Create</a:t>
            </a:r>
          </a:p>
          <a:p>
            <a:pPr marL="457200" lvl="0" indent="-457200" rtl="0">
              <a:spcBef>
                <a:spcPts val="0"/>
              </a:spcBef>
              <a:buClr>
                <a:schemeClr val="dk1"/>
              </a:buClr>
              <a:buSzPct val="100000"/>
              <a:buFont typeface="Arial"/>
              <a:buChar char="●"/>
            </a:pPr>
            <a:r>
              <a:rPr lang="en" sz="3600"/>
              <a:t>Color </a:t>
            </a:r>
          </a:p>
          <a:p>
            <a:pPr marL="457200" lvl="0" indent="-457200" rtl="0">
              <a:spcBef>
                <a:spcPts val="0"/>
              </a:spcBef>
              <a:buClr>
                <a:schemeClr val="dk1"/>
              </a:buClr>
              <a:buSzPct val="100000"/>
              <a:buFont typeface="Arial"/>
              <a:buChar char="●"/>
            </a:pPr>
            <a:r>
              <a:rPr lang="en" sz="3600"/>
              <a:t>Share</a:t>
            </a:r>
          </a:p>
          <a:p>
            <a:pPr marL="457200" lvl="0" indent="-457200" rtl="0">
              <a:spcBef>
                <a:spcPts val="0"/>
              </a:spcBef>
              <a:buClr>
                <a:schemeClr val="dk1"/>
              </a:buClr>
              <a:buSzPct val="100000"/>
              <a:buFont typeface="Arial"/>
              <a:buChar char="●"/>
            </a:pPr>
            <a:r>
              <a:rPr lang="en" sz="3600"/>
              <a:t>Synching </a:t>
            </a:r>
          </a:p>
          <a:p>
            <a:pPr marL="457200" lvl="0" indent="-457200" rtl="0">
              <a:spcBef>
                <a:spcPts val="0"/>
              </a:spcBef>
              <a:buClr>
                <a:schemeClr val="dk1"/>
              </a:buClr>
              <a:buSzPct val="100000"/>
              <a:buFont typeface="Arial"/>
              <a:buChar char="●"/>
            </a:pPr>
            <a:r>
              <a:rPr lang="en" sz="3600"/>
              <a:t>Reflect/evaluation</a:t>
            </a:r>
          </a:p>
          <a:p>
            <a:pPr lvl="0" rtl="0">
              <a:spcBef>
                <a:spcPts val="0"/>
              </a:spcBef>
              <a:buNone/>
            </a:pPr>
            <a:endParaRPr sz="1400"/>
          </a:p>
        </p:txBody>
      </p:sp>
      <p:pic>
        <p:nvPicPr>
          <p:cNvPr id="55" name="Shape 55"/>
          <p:cNvPicPr preferRelativeResize="0"/>
          <p:nvPr/>
        </p:nvPicPr>
        <p:blipFill>
          <a:blip r:embed="rId3"/>
          <a:stretch>
            <a:fillRect/>
          </a:stretch>
        </p:blipFill>
        <p:spPr>
          <a:xfrm>
            <a:off x="5884000" y="1829025"/>
            <a:ext cx="1875624" cy="246794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298600" y="145475"/>
            <a:ext cx="3934499" cy="857400"/>
          </a:xfrm>
          <a:prstGeom prst="rect">
            <a:avLst/>
          </a:prstGeom>
        </p:spPr>
        <p:txBody>
          <a:bodyPr lIns="91425" tIns="91425" rIns="91425" bIns="91425" anchor="b" anchorCtr="0">
            <a:noAutofit/>
          </a:bodyPr>
          <a:lstStyle/>
          <a:p>
            <a:pPr lvl="0" rtl="0">
              <a:spcBef>
                <a:spcPts val="0"/>
              </a:spcBef>
              <a:buNone/>
            </a:pPr>
            <a:r>
              <a:rPr lang="en"/>
              <a:t>Create Folders</a:t>
            </a:r>
          </a:p>
        </p:txBody>
      </p:sp>
      <p:pic>
        <p:nvPicPr>
          <p:cNvPr id="61" name="Shape 61"/>
          <p:cNvPicPr preferRelativeResize="0"/>
          <p:nvPr/>
        </p:nvPicPr>
        <p:blipFill>
          <a:blip r:embed="rId3"/>
          <a:stretch>
            <a:fillRect/>
          </a:stretch>
        </p:blipFill>
        <p:spPr>
          <a:xfrm>
            <a:off x="2028424" y="1200150"/>
            <a:ext cx="3584856" cy="394334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Name folders</a:t>
            </a:r>
          </a:p>
        </p:txBody>
      </p:sp>
      <p:pic>
        <p:nvPicPr>
          <p:cNvPr id="67" name="Shape 67"/>
          <p:cNvPicPr preferRelativeResize="0"/>
          <p:nvPr/>
        </p:nvPicPr>
        <p:blipFill>
          <a:blip r:embed="rId3"/>
          <a:stretch>
            <a:fillRect/>
          </a:stretch>
        </p:blipFill>
        <p:spPr>
          <a:xfrm>
            <a:off x="797475" y="1401600"/>
            <a:ext cx="7334250" cy="352425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Color Code your folders</a:t>
            </a:r>
          </a:p>
        </p:txBody>
      </p:sp>
      <p:sp>
        <p:nvSpPr>
          <p:cNvPr id="73" name="Shape 7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endParaRPr/>
          </a:p>
        </p:txBody>
      </p:sp>
      <p:pic>
        <p:nvPicPr>
          <p:cNvPr id="74" name="Shape 74"/>
          <p:cNvPicPr preferRelativeResize="0"/>
          <p:nvPr/>
        </p:nvPicPr>
        <p:blipFill>
          <a:blip r:embed="rId3"/>
          <a:stretch>
            <a:fillRect/>
          </a:stretch>
        </p:blipFill>
        <p:spPr>
          <a:xfrm>
            <a:off x="6289300" y="0"/>
            <a:ext cx="1885950" cy="5143500"/>
          </a:xfrm>
          <a:prstGeom prst="rect">
            <a:avLst/>
          </a:prstGeom>
          <a:noFill/>
          <a:ln>
            <a:noFill/>
          </a:ln>
        </p:spPr>
      </p:pic>
      <p:pic>
        <p:nvPicPr>
          <p:cNvPr id="75" name="Shape 75"/>
          <p:cNvPicPr preferRelativeResize="0"/>
          <p:nvPr/>
        </p:nvPicPr>
        <p:blipFill>
          <a:blip r:embed="rId4"/>
          <a:stretch>
            <a:fillRect/>
          </a:stretch>
        </p:blipFill>
        <p:spPr>
          <a:xfrm>
            <a:off x="457187" y="1419937"/>
            <a:ext cx="3343275" cy="32861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Organize documents</a:t>
            </a:r>
          </a:p>
        </p:txBody>
      </p:sp>
      <p:sp>
        <p:nvSpPr>
          <p:cNvPr id="81" name="Shape 8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82" name="Shape 82"/>
          <p:cNvPicPr preferRelativeResize="0"/>
          <p:nvPr/>
        </p:nvPicPr>
        <p:blipFill>
          <a:blip r:embed="rId3"/>
          <a:stretch>
            <a:fillRect/>
          </a:stretch>
        </p:blipFill>
        <p:spPr>
          <a:xfrm>
            <a:off x="0" y="1063367"/>
            <a:ext cx="9144000" cy="4120816"/>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Sharing Items</a:t>
            </a:r>
          </a:p>
        </p:txBody>
      </p:sp>
      <p:pic>
        <p:nvPicPr>
          <p:cNvPr id="88" name="Shape 88"/>
          <p:cNvPicPr preferRelativeResize="0"/>
          <p:nvPr/>
        </p:nvPicPr>
        <p:blipFill>
          <a:blip r:embed="rId3"/>
          <a:stretch>
            <a:fillRect/>
          </a:stretch>
        </p:blipFill>
        <p:spPr>
          <a:xfrm>
            <a:off x="5897150" y="3068425"/>
            <a:ext cx="1638300" cy="1219200"/>
          </a:xfrm>
          <a:prstGeom prst="rect">
            <a:avLst/>
          </a:prstGeom>
          <a:noFill/>
          <a:ln>
            <a:noFill/>
          </a:ln>
        </p:spPr>
      </p:pic>
      <p:pic>
        <p:nvPicPr>
          <p:cNvPr id="89" name="Shape 89"/>
          <p:cNvPicPr preferRelativeResize="0"/>
          <p:nvPr/>
        </p:nvPicPr>
        <p:blipFill>
          <a:blip r:embed="rId4"/>
          <a:stretch>
            <a:fillRect/>
          </a:stretch>
        </p:blipFill>
        <p:spPr>
          <a:xfrm>
            <a:off x="5535200" y="1589650"/>
            <a:ext cx="2362200" cy="952500"/>
          </a:xfrm>
          <a:prstGeom prst="rect">
            <a:avLst/>
          </a:prstGeom>
          <a:noFill/>
          <a:ln>
            <a:noFill/>
          </a:ln>
        </p:spPr>
      </p:pic>
      <p:pic>
        <p:nvPicPr>
          <p:cNvPr id="90" name="Shape 90"/>
          <p:cNvPicPr preferRelativeResize="0"/>
          <p:nvPr/>
        </p:nvPicPr>
        <p:blipFill>
          <a:blip r:embed="rId5"/>
          <a:stretch>
            <a:fillRect/>
          </a:stretch>
        </p:blipFill>
        <p:spPr>
          <a:xfrm>
            <a:off x="834350" y="1857575"/>
            <a:ext cx="3095531" cy="241084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1824</Words>
  <Application>Microsoft Office PowerPoint</Application>
  <PresentationFormat>On-screen Show (16:9)</PresentationFormat>
  <Paragraphs>138</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biz</vt:lpstr>
      <vt:lpstr>Organize your Drive </vt:lpstr>
      <vt:lpstr>Google Drive</vt:lpstr>
      <vt:lpstr>Learner Outcomes</vt:lpstr>
      <vt:lpstr>Agenda</vt:lpstr>
      <vt:lpstr>Create Folders</vt:lpstr>
      <vt:lpstr>Name folders</vt:lpstr>
      <vt:lpstr>Color Code your folders</vt:lpstr>
      <vt:lpstr>Organize documents</vt:lpstr>
      <vt:lpstr>Sharing Items</vt:lpstr>
      <vt:lpstr>Levels of Permission</vt:lpstr>
      <vt:lpstr>Sharing Items: Folders</vt:lpstr>
      <vt:lpstr>Windshield wiper- formative assessment</vt:lpstr>
      <vt:lpstr>Search</vt:lpstr>
      <vt:lpstr>Student submission: Folders</vt:lpstr>
      <vt:lpstr>Student submission: Forms</vt:lpstr>
      <vt:lpstr>Student submission: Forms</vt:lpstr>
      <vt:lpstr>Student submission: Forms</vt:lpstr>
      <vt:lpstr>Student submission: Forms</vt:lpstr>
      <vt:lpstr>Student submission: Forms</vt:lpstr>
      <vt:lpstr>Uploading &amp; Converting files</vt:lpstr>
      <vt:lpstr>Sync devices</vt:lpstr>
      <vt:lpstr>Reflection</vt:lpstr>
      <vt:lpstr>Evaluation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Organize your Drive </dc:title>
  <dc:creator>Sabato, Joseph</dc:creator>
  <cp:lastModifiedBy>Sabato, Joseph</cp:lastModifiedBy>
  <cp:revision>1</cp:revision>
  <dcterms:modified xsi:type="dcterms:W3CDTF">2014-07-17T17:58:14Z</dcterms:modified>
</cp:coreProperties>
</file>