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340866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800" b="0" i="0" u="none" strike="noStrike" cap="none" baseline="0"/>
          </a:p>
        </p:txBody>
      </p:sp>
      <p:sp>
        <p:nvSpPr>
          <p:cNvPr id="130" name="Shape 13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2 minutes. Go to Google Trends and type in a keyword to show the audience how this works.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 rot="5400000">
            <a:off x="4732349" y="2171687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2308949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rgbClr val="898989"/>
              </a:buClr>
              <a:buFont typeface="Calibri"/>
              <a:buNone/>
              <a:defRPr sz="3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buFont typeface="Arial"/>
              <a:buNone/>
              <a:defRPr sz="2800" b="0" i="0" u="none" strike="noStrike" cap="none" baseline="0"/>
            </a:lvl2pPr>
            <a:lvl3pPr marL="914400" marR="0" indent="0" algn="l" rtl="0">
              <a:spcBef>
                <a:spcPts val="0"/>
              </a:spcBef>
              <a:buFont typeface="Arial"/>
              <a:buNone/>
              <a:defRPr sz="2400" b="0" i="0" u="none" strike="noStrike" cap="none" baseline="0"/>
            </a:lvl3pPr>
            <a:lvl4pPr marL="1371600" marR="0" indent="0" algn="l" rtl="0">
              <a:spcBef>
                <a:spcPts val="0"/>
              </a:spcBef>
              <a:buFont typeface="Arial"/>
              <a:buNone/>
              <a:defRPr sz="2000" b="0" i="0" u="none" strike="noStrike" cap="none" baseline="0"/>
            </a:lvl4pPr>
            <a:lvl5pPr marL="1828800" marR="0" indent="0" algn="l" rtl="0">
              <a:spcBef>
                <a:spcPts val="0"/>
              </a:spcBef>
              <a:buFont typeface="Arial"/>
              <a:buNone/>
              <a:defRPr sz="2000" b="0" i="0" u="none" strike="noStrike" cap="none" baseline="0"/>
            </a:lvl5pPr>
            <a:lvl6pPr marL="2286000" marR="0" indent="0" algn="l" rtl="0">
              <a:spcBef>
                <a:spcPts val="0"/>
              </a:spcBef>
              <a:buFont typeface="Arial"/>
              <a:buNone/>
              <a:defRPr sz="2000" b="0" i="0" u="none" strike="noStrike" cap="none" baseline="0"/>
            </a:lvl6pPr>
            <a:lvl7pPr marL="2743200" marR="0" indent="0" algn="l" rtl="0">
              <a:spcBef>
                <a:spcPts val="0"/>
              </a:spcBef>
              <a:buFont typeface="Arial"/>
              <a:buNone/>
              <a:defRPr sz="2000" b="0" i="0" u="none" strike="noStrike" cap="none" baseline="0"/>
            </a:lvl7pPr>
            <a:lvl8pPr marL="3200400" marR="0" indent="0" algn="l" rtl="0">
              <a:spcBef>
                <a:spcPts val="0"/>
              </a:spcBef>
              <a:buFont typeface="Arial"/>
              <a:buNone/>
              <a:defRPr sz="2000" b="0" i="0" u="none" strike="noStrike" cap="none" baseline="0"/>
            </a:lvl8pPr>
            <a:lvl9pPr marL="3657600" marR="0" indent="0" algn="l" rtl="0">
              <a:spcBef>
                <a:spcPts val="0"/>
              </a:spcBef>
              <a:buFont typeface="Arial"/>
              <a:buNone/>
              <a:defRPr sz="2000" b="0" i="0" u="none" strike="noStrike" cap="none" baseline="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99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699" cy="585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99" cy="469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099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small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/>
        </p:nvSpPr>
        <p:spPr>
          <a:xfrm>
            <a:off x="212875" y="1752600"/>
            <a:ext cx="8773799" cy="2438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A6C"/>
              </a:buClr>
              <a:buSzPct val="25000"/>
              <a:buFont typeface="Calibri"/>
              <a:buNone/>
            </a:pPr>
            <a:r>
              <a:rPr lang="en-US" sz="6000" b="1">
                <a:solidFill>
                  <a:srgbClr val="003A6C"/>
                </a:solidFill>
                <a:latin typeface="Calibri"/>
                <a:ea typeface="Calibri"/>
                <a:cs typeface="Calibri"/>
                <a:sym typeface="Calibri"/>
              </a:rPr>
              <a:t>Lesser Known Google Apps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x="1371587" y="344465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9A22E"/>
              </a:buClr>
              <a:buSzPct val="25000"/>
              <a:buFont typeface="Tahoma"/>
              <a:buNone/>
            </a:pPr>
            <a:r>
              <a:rPr lang="en-US" sz="3200" b="0" i="0" u="none" strike="noStrike" cap="none" baseline="0">
                <a:latin typeface="Tahoma"/>
                <a:ea typeface="Tahoma"/>
                <a:cs typeface="Tahoma"/>
                <a:sym typeface="Tahoma"/>
              </a:rPr>
              <a:t>Eduscape Learning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9A22E"/>
              </a:buClr>
              <a:buSzPct val="25000"/>
              <a:buFont typeface="Tahoma"/>
              <a:buNone/>
            </a:pPr>
            <a:r>
              <a:rPr lang="en-US" sz="3200">
                <a:latin typeface="Tahoma"/>
                <a:ea typeface="Tahoma"/>
                <a:cs typeface="Tahoma"/>
                <a:sym typeface="Tahoma"/>
              </a:rPr>
              <a:t>Stacy Baker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Tahoma"/>
              <a:buNone/>
            </a:pPr>
            <a:r>
              <a:rPr lang="en-US" sz="2400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rPr>
              <a:t>7/15/14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-12" y="0"/>
            <a:ext cx="9144002" cy="255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053386" y="539750"/>
            <a:ext cx="1552575" cy="376236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/>
          <p:nvPr/>
        </p:nvSpPr>
        <p:spPr>
          <a:xfrm>
            <a:off x="473250" y="5257800"/>
            <a:ext cx="7467600" cy="1077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9A22E"/>
              </a:buClr>
              <a:buSzPct val="25000"/>
              <a:buFont typeface="Calibri"/>
              <a:buNone/>
            </a:pPr>
            <a:r>
              <a:rPr lang="en-US" sz="2800" b="0" i="0" u="none" strike="noStrike" cap="none" baseline="0">
                <a:latin typeface="Tahoma"/>
                <a:ea typeface="Tahoma"/>
                <a:cs typeface="Tahoma"/>
                <a:sym typeface="Tahoma"/>
              </a:rPr>
              <a:t>phone 800-781-7976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9A22E"/>
              </a:buClr>
              <a:buSzPct val="25000"/>
              <a:buFont typeface="Calibri"/>
              <a:buNone/>
            </a:pPr>
            <a:r>
              <a:rPr lang="en-US" sz="2800" b="0" i="0" u="none" strike="noStrike" cap="none" baseline="0">
                <a:latin typeface="Tahoma"/>
                <a:ea typeface="Tahoma"/>
                <a:cs typeface="Tahoma"/>
                <a:sym typeface="Tahoma"/>
              </a:rPr>
              <a:t>email instructor </a:t>
            </a: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stacy</a:t>
            </a:r>
            <a:r>
              <a:rPr lang="en-US" sz="2800" b="0" i="0" u="none" strike="noStrike" cap="none" baseline="0">
                <a:latin typeface="Tahoma"/>
                <a:ea typeface="Tahoma"/>
                <a:cs typeface="Tahoma"/>
                <a:sym typeface="Tahoma"/>
              </a:rPr>
              <a:t>@myeduscape.com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2133600" y="436562"/>
            <a:ext cx="6019799" cy="522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ct val="25000"/>
              <a:buFont typeface="Tahoma"/>
              <a:buNone/>
            </a:pPr>
            <a:r>
              <a:rPr lang="en-US" sz="2800" b="0" i="0" u="none" strike="noStrike" cap="none" baseline="0">
                <a:solidFill>
                  <a:srgbClr val="376092"/>
                </a:solidFill>
                <a:latin typeface="Tahoma"/>
                <a:ea typeface="Tahoma"/>
                <a:cs typeface="Tahoma"/>
                <a:sym typeface="Tahoma"/>
              </a:rPr>
              <a:t>Thank you from Eduscape Learning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553450" y="1937075"/>
            <a:ext cx="7989000" cy="273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Please take the evaluation at the end of your final workshop!</a:t>
            </a:r>
          </a:p>
          <a:p>
            <a:pPr rtl="0">
              <a:spcBef>
                <a:spcPts val="0"/>
              </a:spcBef>
              <a:buNone/>
            </a:pPr>
            <a:endParaRPr sz="2800">
              <a:latin typeface="Tahoma"/>
              <a:ea typeface="Tahoma"/>
              <a:cs typeface="Tahoma"/>
              <a:sym typeface="Tahoma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http://sites.google.com/site/gappssummitnj/evaluation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/>
        </p:nvSpPr>
        <p:spPr>
          <a:xfrm>
            <a:off x="457200" y="1600200"/>
            <a:ext cx="83840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How to locate the other apps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Translate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News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Scholar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Trends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Blogger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Drawing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Shape 60"/>
          <p:cNvSpPr txBox="1"/>
          <p:nvPr/>
        </p:nvSpPr>
        <p:spPr>
          <a:xfrm>
            <a:off x="725487" y="846137"/>
            <a:ext cx="7754937" cy="692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E64"/>
              </a:buClr>
              <a:buSzPct val="25000"/>
              <a:buFont typeface="Calibri"/>
              <a:buNone/>
            </a:pPr>
            <a:r>
              <a:rPr lang="en-US" sz="4300" b="0" i="0" u="none" strike="noStrike" cap="none" baseline="0">
                <a:solidFill>
                  <a:srgbClr val="002E64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539825" y="2661400"/>
            <a:ext cx="4059575" cy="270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469225" y="1672375"/>
            <a:ext cx="83840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Click on the app launcher in the top right corner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Click “More” and then “Even More”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68"/>
          <p:cNvSpPr txBox="1"/>
          <p:nvPr/>
        </p:nvSpPr>
        <p:spPr>
          <a:xfrm>
            <a:off x="725487" y="846137"/>
            <a:ext cx="7755000" cy="692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E64"/>
              </a:buClr>
              <a:buSzPct val="25000"/>
              <a:buFont typeface="Calibri"/>
              <a:buNone/>
            </a:pPr>
            <a:r>
              <a:rPr lang="en-US" sz="4300">
                <a:solidFill>
                  <a:srgbClr val="002E64"/>
                </a:solidFill>
                <a:latin typeface="Calibri"/>
                <a:ea typeface="Calibri"/>
                <a:cs typeface="Calibri"/>
                <a:sym typeface="Calibri"/>
              </a:rPr>
              <a:t>Where are the other apps?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E64"/>
              </a:buClr>
              <a:buFont typeface="Calibri"/>
              <a:buNone/>
            </a:pPr>
            <a:endParaRPr sz="4300">
              <a:solidFill>
                <a:srgbClr val="002E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E64"/>
              </a:buClr>
              <a:buFont typeface="Calibri"/>
              <a:buNone/>
            </a:pPr>
            <a:endParaRPr sz="4300">
              <a:solidFill>
                <a:srgbClr val="002E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E64"/>
              </a:buClr>
              <a:buFont typeface="Calibri"/>
              <a:buNone/>
            </a:pPr>
            <a:endParaRPr sz="4300">
              <a:solidFill>
                <a:srgbClr val="002E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E64"/>
              </a:buClr>
              <a:buFont typeface="Calibri"/>
              <a:buNone/>
            </a:pPr>
            <a:endParaRPr sz="4300">
              <a:solidFill>
                <a:srgbClr val="002E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9" name="Shape 6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314075" y="2782578"/>
            <a:ext cx="3930399" cy="3136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/>
        </p:nvSpPr>
        <p:spPr>
          <a:xfrm>
            <a:off x="457200" y="1600200"/>
            <a:ext cx="83840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Write letters to parents in their target language or use speaking tool during parent conferences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Translate web pages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Foreign language students can check their work and improve/rate sentences*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Save important sentences in Phrasebook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6" name="Shape 7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696025" y="4245175"/>
            <a:ext cx="2997343" cy="200322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725487" y="846137"/>
            <a:ext cx="7755000" cy="692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E64"/>
              </a:buClr>
              <a:buSzPct val="25000"/>
              <a:buFont typeface="Calibri"/>
              <a:buNone/>
            </a:pPr>
            <a:r>
              <a:rPr lang="en-US" sz="4300">
                <a:solidFill>
                  <a:srgbClr val="002E64"/>
                </a:solidFill>
                <a:latin typeface="Calibri"/>
                <a:ea typeface="Calibri"/>
                <a:cs typeface="Calibri"/>
                <a:sym typeface="Calibri"/>
              </a:rPr>
              <a:t>Translate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/>
        </p:nvSpPr>
        <p:spPr>
          <a:xfrm>
            <a:off x="457200" y="1600200"/>
            <a:ext cx="83840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Compare and contrast current events from numerous sources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Find primary documents from historical events over the past 200 years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Create your own customized newspaper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 txBox="1"/>
          <p:nvPr/>
        </p:nvSpPr>
        <p:spPr>
          <a:xfrm>
            <a:off x="725487" y="846137"/>
            <a:ext cx="7755000" cy="692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E64"/>
              </a:buClr>
              <a:buSzPct val="25000"/>
              <a:buFont typeface="Calibri"/>
              <a:buNone/>
            </a:pPr>
            <a:r>
              <a:rPr lang="en-US" sz="4300">
                <a:solidFill>
                  <a:srgbClr val="002E64"/>
                </a:solidFill>
                <a:latin typeface="Calibri"/>
                <a:ea typeface="Calibri"/>
                <a:cs typeface="Calibri"/>
                <a:sym typeface="Calibri"/>
              </a:rPr>
              <a:t>News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694075" y="4236950"/>
            <a:ext cx="1755850" cy="175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457200" y="1600200"/>
            <a:ext cx="83840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Peer-reviewed articles, books, court opinions, professional society papers, etc.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Abstracts are free, but many complete articles are not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Great for high school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725487" y="846137"/>
            <a:ext cx="7755000" cy="692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E64"/>
              </a:buClr>
              <a:buSzPct val="25000"/>
              <a:buFont typeface="Calibri"/>
              <a:buNone/>
            </a:pPr>
            <a:r>
              <a:rPr lang="en-US" sz="4300">
                <a:solidFill>
                  <a:srgbClr val="002E64"/>
                </a:solidFill>
                <a:latin typeface="Calibri"/>
                <a:ea typeface="Calibri"/>
                <a:cs typeface="Calibri"/>
                <a:sym typeface="Calibri"/>
              </a:rPr>
              <a:t>Scholar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098950" y="3929700"/>
            <a:ext cx="4571999" cy="1981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/>
        </p:nvSpPr>
        <p:spPr>
          <a:xfrm>
            <a:off x="457200" y="1600200"/>
            <a:ext cx="83840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Analyze the change in frequency of certain search terms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Breaks down the frequency by countries, regions, cities, and languages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Make predictions about future trends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725487" y="846137"/>
            <a:ext cx="7755000" cy="692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E64"/>
              </a:buClr>
              <a:buSzPct val="25000"/>
              <a:buFont typeface="Calibri"/>
              <a:buNone/>
            </a:pPr>
            <a:r>
              <a:rPr lang="en-US" sz="4300">
                <a:solidFill>
                  <a:srgbClr val="002E64"/>
                </a:solidFill>
                <a:latin typeface="Calibri"/>
                <a:ea typeface="Calibri"/>
                <a:cs typeface="Calibri"/>
                <a:sym typeface="Calibri"/>
              </a:rPr>
              <a:t>Trends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636200" y="3911075"/>
            <a:ext cx="3683650" cy="294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457200" y="1600200"/>
            <a:ext cx="83840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Create a class blog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Have students create their own blog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The benefits of blogging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reflect on learning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peer-review and feedback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keep a project journal</a:t>
            </a: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connect with the greater world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/>
          <p:nvPr/>
        </p:nvSpPr>
        <p:spPr>
          <a:xfrm>
            <a:off x="725487" y="846137"/>
            <a:ext cx="7755000" cy="692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E64"/>
              </a:buClr>
              <a:buSzPct val="25000"/>
              <a:buFont typeface="Calibri"/>
              <a:buNone/>
            </a:pPr>
            <a:r>
              <a:rPr lang="en-US" sz="4300">
                <a:solidFill>
                  <a:srgbClr val="002E64"/>
                </a:solidFill>
                <a:latin typeface="Calibri"/>
                <a:ea typeface="Calibri"/>
                <a:cs typeface="Calibri"/>
                <a:sym typeface="Calibri"/>
              </a:rPr>
              <a:t>Blogger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194925" y="430174"/>
            <a:ext cx="1534221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/>
        </p:nvSpPr>
        <p:spPr>
          <a:xfrm>
            <a:off x="457200" y="1600200"/>
            <a:ext cx="83840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Create a mindmap or flowchart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Create visuals for a vocabulary word or concept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ahoma"/>
              <a:buChar char="•"/>
            </a:pPr>
            <a:r>
              <a:rPr lang="en-US" sz="2800">
                <a:latin typeface="Tahoma"/>
                <a:ea typeface="Tahoma"/>
                <a:cs typeface="Tahoma"/>
                <a:sym typeface="Tahoma"/>
              </a:rPr>
              <a:t>Drawings can be embedded into any Google Document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/>
          <p:nvPr/>
        </p:nvSpPr>
        <p:spPr>
          <a:xfrm>
            <a:off x="725487" y="846137"/>
            <a:ext cx="7755000" cy="692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E64"/>
              </a:buClr>
              <a:buSzPct val="25000"/>
              <a:buFont typeface="Calibri"/>
              <a:buNone/>
            </a:pPr>
            <a:r>
              <a:rPr lang="en-US" sz="4300">
                <a:solidFill>
                  <a:srgbClr val="002E64"/>
                </a:solidFill>
                <a:latin typeface="Calibri"/>
                <a:ea typeface="Calibri"/>
                <a:cs typeface="Calibri"/>
                <a:sym typeface="Calibri"/>
              </a:rPr>
              <a:t>Drawing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963371" y="3056271"/>
            <a:ext cx="5391050" cy="3070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On-screen Show (4:3)</PresentationFormat>
  <Paragraphs>69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Sabato, Joseph</dc:creator>
  <cp:lastModifiedBy>Sabato, Joseph</cp:lastModifiedBy>
  <cp:revision>1</cp:revision>
  <dcterms:modified xsi:type="dcterms:W3CDTF">2014-07-17T17:26:29Z</dcterms:modified>
</cp:coreProperties>
</file>