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AF7CB1D-9BB9-403E-AB11-B64330D3B29A}">
  <a:tblStyle styleId="{3AF7CB1D-9BB9-403E-AB11-B64330D3B29A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7662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4800"/>
            </a:lvl1pPr>
            <a:lvl2pPr algn="ctr" rtl="0">
              <a:spcBef>
                <a:spcPts val="0"/>
              </a:spcBef>
              <a:buSzPct val="100000"/>
              <a:defRPr sz="4800"/>
            </a:lvl2pPr>
            <a:lvl3pPr algn="ctr" rtl="0">
              <a:spcBef>
                <a:spcPts val="0"/>
              </a:spcBef>
              <a:buSzPct val="100000"/>
              <a:defRPr sz="4800"/>
            </a:lvl3pPr>
            <a:lvl4pPr algn="ctr" rtl="0">
              <a:spcBef>
                <a:spcPts val="0"/>
              </a:spcBef>
              <a:buSzPct val="100000"/>
              <a:defRPr sz="4800"/>
            </a:lvl4pPr>
            <a:lvl5pPr algn="ctr" rtl="0">
              <a:spcBef>
                <a:spcPts val="0"/>
              </a:spcBef>
              <a:buSzPct val="100000"/>
              <a:defRPr sz="4800"/>
            </a:lvl5pPr>
            <a:lvl6pPr algn="ctr" rtl="0">
              <a:spcBef>
                <a:spcPts val="0"/>
              </a:spcBef>
              <a:buSzPct val="100000"/>
              <a:defRPr sz="4800"/>
            </a:lvl6pPr>
            <a:lvl7pPr algn="ctr" rtl="0">
              <a:spcBef>
                <a:spcPts val="0"/>
              </a:spcBef>
              <a:buSzPct val="100000"/>
              <a:defRPr sz="4800"/>
            </a:lvl7pPr>
            <a:lvl8pPr algn="ctr" rtl="0">
              <a:spcBef>
                <a:spcPts val="0"/>
              </a:spcBef>
              <a:buSzPct val="100000"/>
              <a:defRPr sz="4800"/>
            </a:lvl8pPr>
            <a:lvl9pPr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calendar/answer/3710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support.google.com/calendar/answer/3710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RdoUa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LLvVj" TargetMode="External"/><Relationship Id="rId7" Type="http://schemas.openxmlformats.org/officeDocument/2006/relationships/hyperlink" Target="http://goo.gl/Gecd6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oo.gl/gQ1zL" TargetMode="External"/><Relationship Id="rId5" Type="http://schemas.openxmlformats.org/officeDocument/2006/relationships/hyperlink" Target="http://goo.gl/rl0EA" TargetMode="External"/><Relationship Id="rId4" Type="http://schemas.openxmlformats.org/officeDocument/2006/relationships/hyperlink" Target="http://goo.gl/H9AHu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goo.gl/jFK9Ln" TargetMode="External"/><Relationship Id="rId13" Type="http://schemas.openxmlformats.org/officeDocument/2006/relationships/image" Target="../media/image43.png"/><Relationship Id="rId18" Type="http://schemas.openxmlformats.org/officeDocument/2006/relationships/image" Target="../media/image45.png"/><Relationship Id="rId3" Type="http://schemas.openxmlformats.org/officeDocument/2006/relationships/hyperlink" Target="http://goo.gl/0e6O9L" TargetMode="External"/><Relationship Id="rId7" Type="http://schemas.openxmlformats.org/officeDocument/2006/relationships/hyperlink" Target="http://goo.gl/nkwOzo" TargetMode="External"/><Relationship Id="rId12" Type="http://schemas.openxmlformats.org/officeDocument/2006/relationships/image" Target="../media/image42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6" Type="http://schemas.openxmlformats.org/officeDocument/2006/relationships/hyperlink" Target="www.google.com/edu/traini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oo.gl/RdoUa9" TargetMode="External"/><Relationship Id="rId11" Type="http://schemas.openxmlformats.org/officeDocument/2006/relationships/hyperlink" Target="http://goo.gl/IcJp" TargetMode="External"/><Relationship Id="rId5" Type="http://schemas.openxmlformats.org/officeDocument/2006/relationships/image" Target="../media/image40.png"/><Relationship Id="rId15" Type="http://schemas.openxmlformats.org/officeDocument/2006/relationships/hyperlink" Target="http://goo.gl/OYUJy3" TargetMode="External"/><Relationship Id="rId10" Type="http://schemas.openxmlformats.org/officeDocument/2006/relationships/image" Target="../media/image41.png"/><Relationship Id="rId4" Type="http://schemas.openxmlformats.org/officeDocument/2006/relationships/hyperlink" Target="http://www.makeuseof.com/tag/author/mattsmith/" TargetMode="External"/><Relationship Id="rId9" Type="http://schemas.openxmlformats.org/officeDocument/2006/relationships/hyperlink" Target="http://goo.gl/3PvYrm" TargetMode="External"/><Relationship Id="rId14" Type="http://schemas.openxmlformats.org/officeDocument/2006/relationships/hyperlink" Target="http://goo.gl/RZPCs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/>
        </p:nvSpPr>
        <p:spPr>
          <a:xfrm>
            <a:off x="2823550" y="879975"/>
            <a:ext cx="3864300" cy="301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4800">
                <a:latin typeface="Luckiest Guy"/>
                <a:ea typeface="Luckiest Guy"/>
                <a:cs typeface="Luckiest Guy"/>
                <a:sym typeface="Luckiest Guy"/>
              </a:rPr>
              <a:t>Become a 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4800">
                <a:latin typeface="Luckiest Guy"/>
                <a:ea typeface="Luckiest Guy"/>
                <a:cs typeface="Luckiest Guy"/>
                <a:sym typeface="Luckiest Guy"/>
              </a:rPr>
              <a:t>Google Calendar </a:t>
            </a:r>
          </a:p>
          <a:p>
            <a:pPr algn="ctr">
              <a:spcBef>
                <a:spcPts val="0"/>
              </a:spcBef>
              <a:buNone/>
            </a:pPr>
            <a:r>
              <a:rPr lang="en" sz="4800">
                <a:latin typeface="Luckiest Guy"/>
                <a:ea typeface="Luckiest Guy"/>
                <a:cs typeface="Luckiest Guy"/>
                <a:sym typeface="Luckiest Guy"/>
              </a:rPr>
              <a:t>Pro</a:t>
            </a:r>
          </a:p>
        </p:txBody>
      </p:sp>
      <p:pic>
        <p:nvPicPr>
          <p:cNvPr id="24" name="Shape 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2962275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05450" y="3426775"/>
            <a:ext cx="2962275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429900" y="121050"/>
            <a:ext cx="8284199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>
                <a:latin typeface="Glegoo"/>
                <a:ea typeface="Glegoo"/>
                <a:cs typeface="Glegoo"/>
                <a:sym typeface="Glegoo"/>
              </a:rPr>
              <a:t>SUBSCRIBE TO CALENDARS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685800" y="1217700"/>
            <a:ext cx="3962399" cy="316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22222"/>
              </a:lnSpc>
              <a:spcBef>
                <a:spcPts val="0"/>
              </a:spcBef>
              <a:spcAft>
                <a:spcPts val="23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Add interesting calendars from Google Calendar</a:t>
            </a:r>
          </a:p>
          <a:p>
            <a:pPr lvl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Looking to fill your calendar with interesting information and events? Google Calendar offers a selection of calendars covering popular holidays, sports team schedules, and more. To access a directory of these public calendars, click the down-arrow next to </a:t>
            </a:r>
            <a:r>
              <a:rPr lang="en" sz="1000" b="1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Other calendars</a:t>
            </a:r>
            <a:r>
              <a:rPr lang="en" sz="1000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and select </a:t>
            </a:r>
            <a:r>
              <a:rPr lang="en" sz="1000" b="1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Browse Interesting Calendars</a:t>
            </a:r>
            <a:r>
              <a:rPr lang="en" sz="1000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from the menu.</a:t>
            </a:r>
          </a:p>
          <a:p>
            <a:pPr lvl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When browsing, click </a:t>
            </a:r>
            <a:r>
              <a:rPr lang="en" sz="1000" b="1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Preview</a:t>
            </a:r>
            <a:r>
              <a:rPr lang="en" sz="1000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to view events on the calendar before adding it to your list. Click </a:t>
            </a:r>
            <a:r>
              <a:rPr lang="en" sz="1000" b="1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Subscribe</a:t>
            </a:r>
            <a:r>
              <a:rPr lang="en" sz="1000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to subscribe to the calendar -- it will be added to the </a:t>
            </a:r>
            <a:r>
              <a:rPr lang="en" sz="1000" b="1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Other Calendars</a:t>
            </a:r>
            <a:r>
              <a:rPr lang="en" sz="1000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section of your calendar list. For calendars that you're already subscribed to, you'll see the option to </a:t>
            </a:r>
            <a:r>
              <a:rPr lang="en" sz="1000" b="1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Unsubscribe</a:t>
            </a:r>
            <a:r>
              <a:rPr lang="en" sz="1000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.</a:t>
            </a:r>
          </a:p>
          <a:p>
            <a:pPr lv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99200" y="997349"/>
            <a:ext cx="3356575" cy="39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 rot="1111479">
            <a:off x="5848443" y="3359694"/>
            <a:ext cx="363535" cy="11640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ctrTitle"/>
          </p:nvPr>
        </p:nvSpPr>
        <p:spPr>
          <a:xfrm>
            <a:off x="213300" y="0"/>
            <a:ext cx="8717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Glegoo"/>
                <a:ea typeface="Glegoo"/>
                <a:cs typeface="Glegoo"/>
                <a:sym typeface="Glegoo"/>
              </a:rPr>
              <a:t>SUBSCRIBE TO CALENDARS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342900" y="1232675"/>
            <a:ext cx="4858200" cy="362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22222"/>
              </a:lnSpc>
              <a:spcBef>
                <a:spcPts val="0"/>
              </a:spcBef>
              <a:spcAft>
                <a:spcPts val="2300"/>
              </a:spcAft>
              <a:buNone/>
            </a:pPr>
            <a:r>
              <a:rPr lang="en" sz="1800" b="1">
                <a:latin typeface="Glegoo"/>
                <a:ea typeface="Glegoo"/>
                <a:cs typeface="Glegoo"/>
                <a:sym typeface="Glegoo"/>
              </a:rPr>
              <a:t>Subscribe to public calendars using the calendar address</a:t>
            </a:r>
          </a:p>
          <a:p>
            <a:pPr lvl="0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latin typeface="Glegoo"/>
                <a:ea typeface="Glegoo"/>
                <a:cs typeface="Glegoo"/>
                <a:sym typeface="Glegoo"/>
              </a:rPr>
              <a:t>To add a calendar using its address, follow these steps:</a:t>
            </a:r>
          </a:p>
          <a:p>
            <a:pPr marL="711200" lvl="0" indent="-2921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Glegoo"/>
              <a:buAutoNum type="arabicPeriod"/>
            </a:pPr>
            <a:r>
              <a:rPr lang="en" sz="1000">
                <a:latin typeface="Glegoo"/>
                <a:ea typeface="Glegoo"/>
                <a:cs typeface="Glegoo"/>
                <a:sym typeface="Glegoo"/>
              </a:rPr>
              <a:t>Click the down-arrow next to </a:t>
            </a:r>
            <a:r>
              <a:rPr lang="en" sz="1000" b="1">
                <a:latin typeface="Glegoo"/>
                <a:ea typeface="Glegoo"/>
                <a:cs typeface="Glegoo"/>
                <a:sym typeface="Glegoo"/>
              </a:rPr>
              <a:t>Other calendars.</a:t>
            </a:r>
          </a:p>
          <a:p>
            <a:pPr marL="711200" lvl="0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Glegoo"/>
              <a:buAutoNum type="arabicPeriod"/>
            </a:pPr>
            <a:r>
              <a:rPr lang="en" sz="1000">
                <a:latin typeface="Glegoo"/>
                <a:ea typeface="Glegoo"/>
                <a:cs typeface="Glegoo"/>
                <a:sym typeface="Glegoo"/>
              </a:rPr>
              <a:t>Select </a:t>
            </a:r>
            <a:r>
              <a:rPr lang="en" sz="1000" b="1">
                <a:latin typeface="Glegoo"/>
                <a:ea typeface="Glegoo"/>
                <a:cs typeface="Glegoo"/>
                <a:sym typeface="Glegoo"/>
              </a:rPr>
              <a:t>Add by URL</a:t>
            </a:r>
            <a:r>
              <a:rPr lang="en" sz="1000">
                <a:latin typeface="Glegoo"/>
                <a:ea typeface="Glegoo"/>
                <a:cs typeface="Glegoo"/>
                <a:sym typeface="Glegoo"/>
              </a:rPr>
              <a:t> from the menu.</a:t>
            </a:r>
          </a:p>
          <a:p>
            <a:pPr marL="711200" lvl="0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Glegoo"/>
              <a:buAutoNum type="arabicPeriod"/>
            </a:pPr>
            <a:r>
              <a:rPr lang="en" sz="1000">
                <a:latin typeface="Glegoo"/>
                <a:ea typeface="Glegoo"/>
                <a:cs typeface="Glegoo"/>
                <a:sym typeface="Glegoo"/>
                <a:hlinkClick r:id="rId3"/>
              </a:rPr>
              <a:t>Find the address</a:t>
            </a:r>
            <a:r>
              <a:rPr lang="en" sz="1000">
                <a:latin typeface="Glegoo"/>
                <a:ea typeface="Glegoo"/>
                <a:cs typeface="Glegoo"/>
                <a:sym typeface="Glegoo"/>
              </a:rPr>
              <a:t> of the Google Calendar in </a:t>
            </a:r>
            <a:r>
              <a:rPr lang="en" sz="1000">
                <a:latin typeface="Glegoo"/>
                <a:ea typeface="Glegoo"/>
                <a:cs typeface="Glegoo"/>
                <a:sym typeface="Glegoo"/>
                <a:hlinkClick r:id="rId4"/>
              </a:rPr>
              <a:t>iCalendar format</a:t>
            </a:r>
            <a:r>
              <a:rPr lang="en" sz="1000">
                <a:latin typeface="Glegoo"/>
                <a:ea typeface="Glegoo"/>
                <a:cs typeface="Glegoo"/>
                <a:sym typeface="Glegoo"/>
              </a:rPr>
              <a:t>, or if you have the iCalendar address of a calendar from a different application (for example, Apple's iCal), you can use this as well.</a:t>
            </a:r>
          </a:p>
          <a:p>
            <a:pPr marL="711200" lvl="0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Glegoo"/>
              <a:buAutoNum type="arabicPeriod"/>
            </a:pPr>
            <a:r>
              <a:rPr lang="en" sz="1000">
                <a:latin typeface="Glegoo"/>
                <a:ea typeface="Glegoo"/>
                <a:cs typeface="Glegoo"/>
                <a:sym typeface="Glegoo"/>
              </a:rPr>
              <a:t>Enter the address in the field provided.</a:t>
            </a:r>
          </a:p>
          <a:p>
            <a:pPr marL="711200" lvl="0" indent="-2921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Glegoo"/>
              <a:buAutoNum type="arabicPeriod"/>
            </a:pPr>
            <a:r>
              <a:rPr lang="en" sz="1000">
                <a:latin typeface="Glegoo"/>
                <a:ea typeface="Glegoo"/>
                <a:cs typeface="Glegoo"/>
                <a:sym typeface="Glegoo"/>
              </a:rPr>
              <a:t>Click </a:t>
            </a:r>
            <a:r>
              <a:rPr lang="en" sz="1000" b="1">
                <a:latin typeface="Glegoo"/>
                <a:ea typeface="Glegoo"/>
                <a:cs typeface="Glegoo"/>
                <a:sym typeface="Glegoo"/>
              </a:rPr>
              <a:t>Add calendar</a:t>
            </a:r>
            <a:r>
              <a:rPr lang="en" sz="1000">
                <a:latin typeface="Glegoo"/>
                <a:ea typeface="Glegoo"/>
                <a:cs typeface="Glegoo"/>
                <a:sym typeface="Glegoo"/>
              </a:rPr>
              <a:t>. The calendar will appear in the </a:t>
            </a:r>
            <a:r>
              <a:rPr lang="en" sz="1000" b="1">
                <a:latin typeface="Glegoo"/>
                <a:ea typeface="Glegoo"/>
                <a:cs typeface="Glegoo"/>
                <a:sym typeface="Glegoo"/>
              </a:rPr>
              <a:t>Other calendars</a:t>
            </a:r>
            <a:r>
              <a:rPr lang="en" sz="1000">
                <a:latin typeface="Glegoo"/>
                <a:ea typeface="Glegoo"/>
                <a:cs typeface="Glegoo"/>
                <a:sym typeface="Glegoo"/>
              </a:rPr>
              <a:t> section of the calendar list to the left.</a:t>
            </a:r>
          </a:p>
          <a:p>
            <a:pPr lvl="0" rtl="0">
              <a:lnSpc>
                <a:spcPct val="16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latin typeface="Glegoo"/>
                <a:ea typeface="Glegoo"/>
                <a:cs typeface="Glegoo"/>
                <a:sym typeface="Glegoo"/>
              </a:rPr>
              <a:t>Note: It may take up to 8 hours for changes in ICS feeds to reflect in your Google Calendar.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399825" y="1198925"/>
            <a:ext cx="3041250" cy="354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 rot="-10257171">
            <a:off x="7190284" y="3728058"/>
            <a:ext cx="503665" cy="1464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213300" y="0"/>
            <a:ext cx="8717400" cy="981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Glegoo"/>
                <a:ea typeface="Glegoo"/>
                <a:cs typeface="Glegoo"/>
                <a:sym typeface="Glegoo"/>
              </a:rPr>
              <a:t>SUBSCRIBE TO CALENDARS</a:t>
            </a:r>
          </a:p>
        </p:txBody>
      </p:sp>
      <p:sp>
        <p:nvSpPr>
          <p:cNvPr id="115" name="Shape 115"/>
          <p:cNvSpPr txBox="1"/>
          <p:nvPr/>
        </p:nvSpPr>
        <p:spPr>
          <a:xfrm rot="-254">
            <a:off x="337474" y="874100"/>
            <a:ext cx="4057499" cy="383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22222"/>
              </a:lnSpc>
              <a:spcBef>
                <a:spcPts val="0"/>
              </a:spcBef>
              <a:spcAft>
                <a:spcPts val="2300"/>
              </a:spcAft>
              <a:buNone/>
            </a:pPr>
            <a:r>
              <a:rPr lang="en" sz="1800" b="1">
                <a:latin typeface="Glegoo"/>
                <a:ea typeface="Glegoo"/>
                <a:cs typeface="Glegoo"/>
                <a:sym typeface="Glegoo"/>
              </a:rPr>
              <a:t>Weather forecasts in your calendar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legoo"/>
                <a:ea typeface="Glegoo"/>
                <a:cs typeface="Glegoo"/>
                <a:sym typeface="Glegoo"/>
              </a:rPr>
              <a:t>Once the Weather feature is enabled in your Google Calendar, you'll be able to view the four-day forecast, including the expected highs and lows for each day.</a:t>
            </a:r>
          </a:p>
          <a:p>
            <a:pPr lvl="0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 b="1">
                <a:latin typeface="Glegoo"/>
                <a:ea typeface="Glegoo"/>
                <a:cs typeface="Glegoo"/>
                <a:sym typeface="Glegoo"/>
              </a:rPr>
              <a:t>How to enable the Weather feature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>
                <a:latin typeface="Glegoo"/>
                <a:ea typeface="Glegoo"/>
                <a:cs typeface="Glegoo"/>
                <a:sym typeface="Glegoo"/>
              </a:rPr>
              <a:t>To view weather forecasts in Google Calendar, simply follow these steps:</a:t>
            </a:r>
          </a:p>
          <a:p>
            <a:pPr marL="711200" lvl="0" indent="-2921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Glegoo"/>
              <a:buAutoNum type="arabicPeriod"/>
            </a:pPr>
            <a:r>
              <a:rPr lang="en" sz="1000">
                <a:latin typeface="Glegoo"/>
                <a:ea typeface="Glegoo"/>
                <a:cs typeface="Glegoo"/>
                <a:sym typeface="Glegoo"/>
              </a:rPr>
              <a:t>Click the gear icon at the top of any Google Calendar page.</a:t>
            </a:r>
          </a:p>
          <a:p>
            <a:pPr marL="711200" lvl="0" indent="-2921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Glegoo"/>
              <a:buAutoNum type="arabicPeriod"/>
            </a:pPr>
            <a:r>
              <a:rPr lang="en" sz="1000">
                <a:latin typeface="Glegoo"/>
                <a:ea typeface="Glegoo"/>
                <a:cs typeface="Glegoo"/>
                <a:sym typeface="Glegoo"/>
              </a:rPr>
              <a:t>Click </a:t>
            </a:r>
            <a:r>
              <a:rPr lang="en" sz="1000" b="1">
                <a:latin typeface="Glegoo"/>
                <a:ea typeface="Glegoo"/>
                <a:cs typeface="Glegoo"/>
                <a:sym typeface="Glegoo"/>
              </a:rPr>
              <a:t>Settings</a:t>
            </a:r>
          </a:p>
          <a:p>
            <a:pPr marL="711200" lvl="0" indent="-2921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Glegoo"/>
              <a:buAutoNum type="arabicPeriod"/>
            </a:pPr>
            <a:r>
              <a:rPr lang="en" sz="1000">
                <a:latin typeface="Glegoo"/>
                <a:ea typeface="Glegoo"/>
                <a:cs typeface="Glegoo"/>
                <a:sym typeface="Glegoo"/>
              </a:rPr>
              <a:t>Select the </a:t>
            </a:r>
            <a:r>
              <a:rPr lang="en" sz="1000" b="1">
                <a:latin typeface="Glegoo"/>
                <a:ea typeface="Glegoo"/>
                <a:cs typeface="Glegoo"/>
                <a:sym typeface="Glegoo"/>
              </a:rPr>
              <a:t>General </a:t>
            </a:r>
            <a:r>
              <a:rPr lang="en" sz="1000">
                <a:latin typeface="Glegoo"/>
                <a:ea typeface="Glegoo"/>
                <a:cs typeface="Glegoo"/>
                <a:sym typeface="Glegoo"/>
              </a:rPr>
              <a:t>tab</a:t>
            </a:r>
          </a:p>
          <a:p>
            <a:pPr marL="711200" lvl="0" indent="-2921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Glegoo"/>
              <a:buAutoNum type="arabicPeriod"/>
            </a:pPr>
            <a:r>
              <a:rPr lang="en" sz="1000">
                <a:latin typeface="Glegoo"/>
                <a:ea typeface="Glegoo"/>
                <a:cs typeface="Glegoo"/>
                <a:sym typeface="Glegoo"/>
              </a:rPr>
              <a:t>In the 'Location' section, enter your desired location information (e.g., 'Los Altos, CA' or '94024')</a:t>
            </a:r>
          </a:p>
          <a:p>
            <a:pPr marL="711200" lvl="0" indent="-2921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Glegoo"/>
              <a:buAutoNum type="arabicPeriod"/>
            </a:pPr>
            <a:r>
              <a:rPr lang="en" sz="1000">
                <a:latin typeface="Glegoo"/>
                <a:ea typeface="Glegoo"/>
                <a:cs typeface="Glegoo"/>
                <a:sym typeface="Glegoo"/>
              </a:rPr>
              <a:t>In the 'Show weather based on my location' section, select either °F or °C</a:t>
            </a:r>
          </a:p>
          <a:p>
            <a:pPr marL="711200" lvl="0" indent="-2921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Glegoo"/>
              <a:buAutoNum type="arabicPeriod"/>
            </a:pPr>
            <a:r>
              <a:rPr lang="en" sz="1000">
                <a:latin typeface="Glegoo"/>
                <a:ea typeface="Glegoo"/>
                <a:cs typeface="Glegoo"/>
                <a:sym typeface="Glegoo"/>
              </a:rPr>
              <a:t>Click </a:t>
            </a:r>
            <a:r>
              <a:rPr lang="en" sz="1000" b="1">
                <a:latin typeface="Glegoo"/>
                <a:ea typeface="Glegoo"/>
                <a:cs typeface="Glegoo"/>
                <a:sym typeface="Glegoo"/>
              </a:rPr>
              <a:t>Save</a:t>
            </a:r>
          </a:p>
          <a:p>
            <a:pPr lvl="0" rtl="0">
              <a:lnSpc>
                <a:spcPct val="16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000">
              <a:solidFill>
                <a:srgbClr val="444444"/>
              </a:solidFill>
              <a:latin typeface="Glegoo"/>
              <a:ea typeface="Glegoo"/>
              <a:cs typeface="Glegoo"/>
              <a:sym typeface="Glegoo"/>
            </a:endParaRPr>
          </a:p>
          <a:p>
            <a:pPr lvl="0" rtl="0">
              <a:lnSpc>
                <a:spcPct val="165000"/>
              </a:lnSpc>
              <a:spcBef>
                <a:spcPts val="0"/>
              </a:spcBef>
              <a:buNone/>
            </a:pPr>
            <a:endParaRPr sz="1000">
              <a:solidFill>
                <a:srgbClr val="444444"/>
              </a:solidFill>
              <a:latin typeface="Glegoo"/>
              <a:ea typeface="Glegoo"/>
              <a:cs typeface="Glegoo"/>
              <a:sym typeface="Glegoo"/>
            </a:endParaRPr>
          </a:p>
          <a:p>
            <a:pPr lvl="0" rtl="0">
              <a:lnSpc>
                <a:spcPct val="16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800" b="1">
              <a:solidFill>
                <a:srgbClr val="444444"/>
              </a:solidFill>
              <a:latin typeface="Glegoo"/>
              <a:ea typeface="Glegoo"/>
              <a:cs typeface="Glegoo"/>
              <a:sym typeface="Glegoo"/>
            </a:endParaRPr>
          </a:p>
          <a:p>
            <a:pPr lvl="0" rtl="0">
              <a:spcBef>
                <a:spcPts val="0"/>
              </a:spcBef>
              <a:buNone/>
            </a:pPr>
            <a:endParaRPr>
              <a:latin typeface="Glegoo"/>
              <a:ea typeface="Glegoo"/>
              <a:cs typeface="Glegoo"/>
              <a:sym typeface="Glegoo"/>
            </a:endParaRPr>
          </a:p>
        </p:txBody>
      </p:sp>
      <p:pic>
        <p:nvPicPr>
          <p:cNvPr id="116" name="Shape 1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62525" y="981600"/>
            <a:ext cx="4008207" cy="146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273150" y="2805225"/>
            <a:ext cx="4511300" cy="7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351100" y="4356325"/>
            <a:ext cx="1438275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/>
          <p:nvPr/>
        </p:nvSpPr>
        <p:spPr>
          <a:xfrm rot="-2200227">
            <a:off x="5611413" y="4036677"/>
            <a:ext cx="603303" cy="15480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6201225" y="3663025"/>
            <a:ext cx="1815299" cy="2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Glegoo"/>
                <a:ea typeface="Glegoo"/>
                <a:cs typeface="Glegoo"/>
                <a:sym typeface="Glegoo"/>
              </a:rPr>
              <a:t>Click on this icon anywhere on the internet to subscribe to the calendar.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ctrTitle"/>
          </p:nvPr>
        </p:nvSpPr>
        <p:spPr>
          <a:xfrm>
            <a:off x="685800" y="42748"/>
            <a:ext cx="7772400" cy="902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Glegoo"/>
                <a:ea typeface="Glegoo"/>
                <a:cs typeface="Glegoo"/>
                <a:sym typeface="Glegoo"/>
              </a:rPr>
              <a:t>CREATE AN EVENT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529050" y="1038450"/>
            <a:ext cx="3890400" cy="194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Glegoo"/>
              <a:buChar char="★"/>
            </a:pPr>
            <a:r>
              <a:rPr lang="en" sz="2400">
                <a:latin typeface="Glegoo"/>
                <a:ea typeface="Glegoo"/>
                <a:cs typeface="Glegoo"/>
                <a:sym typeface="Glegoo"/>
              </a:rPr>
              <a:t>Quick Add </a:t>
            </a:r>
          </a:p>
          <a:p>
            <a:pPr marL="914400" lvl="1" indent="-406400" rtl="0">
              <a:spcBef>
                <a:spcPts val="480"/>
              </a:spcBef>
              <a:buClr>
                <a:srgbClr val="000000"/>
              </a:buClr>
              <a:buSzPct val="116666"/>
              <a:buFont typeface="Glegoo"/>
              <a:buChar char="○"/>
            </a:pPr>
            <a:r>
              <a:rPr lang="en" sz="2400">
                <a:latin typeface="Glegoo"/>
                <a:ea typeface="Glegoo"/>
                <a:cs typeface="Glegoo"/>
                <a:sym typeface="Glegoo"/>
              </a:rPr>
              <a:t>Click on the arrow next to "Create" to type in an event</a:t>
            </a:r>
          </a:p>
          <a:p>
            <a:pPr marL="0" lvl="0" indent="0" rtl="0">
              <a:spcBef>
                <a:spcPts val="480"/>
              </a:spcBef>
              <a:buNone/>
            </a:pPr>
            <a:endParaRPr sz="1800">
              <a:solidFill>
                <a:schemeClr val="dk2"/>
              </a:solidFill>
              <a:latin typeface="Glegoo"/>
              <a:ea typeface="Glegoo"/>
              <a:cs typeface="Glegoo"/>
              <a:sym typeface="Glegoo"/>
            </a:endParaRPr>
          </a:p>
          <a:p>
            <a:pPr marL="457200" lvl="0" indent="0" rtl="0">
              <a:spcBef>
                <a:spcPts val="560"/>
              </a:spcBef>
              <a:buNone/>
            </a:pPr>
            <a:endParaRPr sz="2400">
              <a:solidFill>
                <a:schemeClr val="dk2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pic>
        <p:nvPicPr>
          <p:cNvPr id="127" name="Shape 12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123525" y="2587025"/>
            <a:ext cx="4591050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 rot="-2325700">
            <a:off x="5117648" y="2839165"/>
            <a:ext cx="632504" cy="18651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5526225" y="1120175"/>
            <a:ext cx="2632445" cy="1327211"/>
          </a:xfrm>
          <a:prstGeom prst="irregularSeal1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EASIEST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685800" y="96367"/>
            <a:ext cx="7772400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>
                <a:latin typeface="Glegoo"/>
                <a:ea typeface="Glegoo"/>
                <a:cs typeface="Glegoo"/>
                <a:sym typeface="Glegoo"/>
              </a:rPr>
              <a:t>CREATE AN EVENT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312425" y="1150450"/>
            <a:ext cx="4364400" cy="267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560"/>
              </a:spcBef>
              <a:buClr>
                <a:srgbClr val="000000"/>
              </a:buClr>
              <a:buSzPct val="100000"/>
              <a:buFont typeface="Glegoo"/>
              <a:buChar char="★"/>
            </a:pPr>
            <a:r>
              <a:rPr lang="en" sz="2400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Time and Date Add</a:t>
            </a:r>
          </a:p>
          <a:p>
            <a:pPr marL="457200" lvl="0" indent="0" algn="l" rtl="0">
              <a:spcBef>
                <a:spcPts val="560"/>
              </a:spcBef>
              <a:buNone/>
            </a:pPr>
            <a:endParaRPr sz="2400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  <a:p>
            <a:pPr marL="914400" lvl="1" indent="-381000" algn="l" rtl="0">
              <a:spcBef>
                <a:spcPts val="480"/>
              </a:spcBef>
              <a:buClr>
                <a:srgbClr val="000000"/>
              </a:buClr>
              <a:buSzPct val="100000"/>
              <a:buFont typeface="Glegoo"/>
              <a:buChar char="○"/>
            </a:pPr>
            <a:r>
              <a:rPr lang="en" sz="2400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Click anywhere on</a:t>
            </a:r>
          </a:p>
          <a:p>
            <a:pPr marL="914400" lvl="0" indent="0" algn="l" rtl="0">
              <a:spcBef>
                <a:spcPts val="480"/>
              </a:spcBef>
              <a:buNone/>
            </a:pPr>
            <a:r>
              <a:rPr lang="en" sz="2400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the calendar to add</a:t>
            </a:r>
          </a:p>
          <a:p>
            <a:pPr marL="914400" lvl="0" indent="0" algn="l" rtl="0">
              <a:spcBef>
                <a:spcPts val="480"/>
              </a:spcBef>
              <a:buNone/>
            </a:pPr>
            <a:r>
              <a:rPr lang="en" sz="2400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an event at that time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1800">
              <a:latin typeface="Glegoo"/>
              <a:ea typeface="Glegoo"/>
              <a:cs typeface="Glegoo"/>
              <a:sym typeface="Glegoo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76825" y="1638287"/>
            <a:ext cx="4114800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/>
          <p:nvPr/>
        </p:nvSpPr>
        <p:spPr>
          <a:xfrm>
            <a:off x="1353550" y="3379225"/>
            <a:ext cx="3005801" cy="1540241"/>
          </a:xfrm>
          <a:prstGeom prst="irregularSeal1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MORE SPECIFIC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ctrTitle"/>
          </p:nvPr>
        </p:nvSpPr>
        <p:spPr>
          <a:xfrm>
            <a:off x="685800" y="218242"/>
            <a:ext cx="7772400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Glegoo"/>
                <a:ea typeface="Glegoo"/>
                <a:cs typeface="Glegoo"/>
                <a:sym typeface="Glegoo"/>
              </a:rPr>
              <a:t>CREATE AN EVENT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subTitle" idx="1"/>
          </p:nvPr>
        </p:nvSpPr>
        <p:spPr>
          <a:xfrm>
            <a:off x="222375" y="1191150"/>
            <a:ext cx="3441299" cy="191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560"/>
              </a:spcBef>
              <a:buClr>
                <a:srgbClr val="000000"/>
              </a:buClr>
              <a:buSzPct val="100000"/>
              <a:buFont typeface="Glegoo"/>
              <a:buChar char="★"/>
            </a:pPr>
            <a:r>
              <a:rPr lang="en" sz="2400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Arrow to the right of the calendar name - “create an event on this calendar”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224712" y="1137275"/>
            <a:ext cx="4448175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/>
          <p:nvPr/>
        </p:nvSpPr>
        <p:spPr>
          <a:xfrm rot="-971453">
            <a:off x="5320862" y="2602833"/>
            <a:ext cx="634776" cy="1958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942826" y="3267200"/>
            <a:ext cx="2800439" cy="1680263"/>
          </a:xfrm>
          <a:prstGeom prst="irregularSeal1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ANOTHER WAY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247025" y="41073"/>
            <a:ext cx="7772400" cy="918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Glegoo"/>
                <a:ea typeface="Glegoo"/>
                <a:cs typeface="Glegoo"/>
                <a:sym typeface="Glegoo"/>
              </a:rPr>
              <a:t>CREATE AN EVENT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subTitle" idx="1"/>
          </p:nvPr>
        </p:nvSpPr>
        <p:spPr>
          <a:xfrm rot="-260">
            <a:off x="772725" y="828799"/>
            <a:ext cx="3953999" cy="113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560"/>
              </a:spcBef>
              <a:buClr>
                <a:srgbClr val="000000"/>
              </a:buClr>
              <a:buSzPct val="100000"/>
              <a:buFont typeface="Glegoo"/>
              <a:buChar char="★"/>
            </a:pPr>
            <a:r>
              <a:rPr lang="en" sz="1800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Red Create Button</a:t>
            </a:r>
          </a:p>
          <a:p>
            <a:pPr marL="914400" lvl="1" indent="-342900" algn="l" rtl="0">
              <a:spcBef>
                <a:spcPts val="560"/>
              </a:spcBef>
              <a:buClr>
                <a:srgbClr val="000000"/>
              </a:buClr>
              <a:buSzPct val="100000"/>
              <a:buFont typeface="Glegoo"/>
              <a:buChar char="○"/>
            </a:pPr>
            <a:r>
              <a:rPr lang="en" sz="1800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Click on Create</a:t>
            </a:r>
          </a:p>
          <a:p>
            <a:pPr marL="914400" lvl="1" indent="-342900" algn="l">
              <a:spcBef>
                <a:spcPts val="560"/>
              </a:spcBef>
              <a:buClr>
                <a:srgbClr val="000000"/>
              </a:buClr>
              <a:buSzPct val="100000"/>
              <a:buFont typeface="Glegoo"/>
              <a:buChar char="○"/>
            </a:pPr>
            <a:r>
              <a:rPr lang="en" sz="1800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Add title, place, invitees and repeat options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56500" y="959372"/>
            <a:ext cx="1391224" cy="143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72725" y="2119025"/>
            <a:ext cx="7598549" cy="291247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/>
          <p:nvPr/>
        </p:nvSpPr>
        <p:spPr>
          <a:xfrm>
            <a:off x="6577500" y="746800"/>
            <a:ext cx="2122578" cy="1932281"/>
          </a:xfrm>
          <a:prstGeom prst="irregularSeal1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MOST DETAILED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ctrTitle"/>
          </p:nvPr>
        </p:nvSpPr>
        <p:spPr>
          <a:xfrm>
            <a:off x="685800" y="-11213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600">
                <a:latin typeface="Glegoo"/>
                <a:ea typeface="Glegoo"/>
                <a:cs typeface="Glegoo"/>
                <a:sym typeface="Glegoo"/>
              </a:rPr>
              <a:t>ADDING EVENTS FROM GMAIL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349675" y="1047675"/>
            <a:ext cx="8279700" cy="372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Glegoo"/>
              <a:buChar char="★"/>
            </a:pPr>
            <a:r>
              <a:rPr lang="en" sz="1800">
                <a:latin typeface="Glegoo"/>
                <a:ea typeface="Glegoo"/>
                <a:cs typeface="Glegoo"/>
                <a:sym typeface="Glegoo"/>
              </a:rPr>
              <a:t>If a date or time is underlined in a message, click the underlined text to add the event to you calendar and preview your schedule.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Glegoo"/>
              <a:buChar char="★"/>
            </a:pPr>
            <a:r>
              <a:rPr lang="en" sz="1800">
                <a:latin typeface="Glegoo"/>
                <a:ea typeface="Glegoo"/>
                <a:cs typeface="Glegoo"/>
                <a:sym typeface="Glegoo"/>
              </a:rPr>
              <a:t>Update the title, date, or time if needed, and click Add to Calendar.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Glegoo"/>
              <a:buChar char="★"/>
            </a:pPr>
            <a:r>
              <a:rPr lang="en" sz="1800">
                <a:latin typeface="Glegoo"/>
                <a:ea typeface="Glegoo"/>
                <a:cs typeface="Glegoo"/>
                <a:sym typeface="Glegoo"/>
              </a:rPr>
              <a:t>Once added to your calendar you can click the event title to see the event in Google Calendar.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Glegoo"/>
              <a:buChar char="★"/>
            </a:pPr>
            <a:r>
              <a:rPr lang="en" sz="1800">
                <a:latin typeface="Glegoo"/>
                <a:ea typeface="Glegoo"/>
                <a:cs typeface="Glegoo"/>
                <a:sym typeface="Glegoo"/>
              </a:rPr>
              <a:t>This feature is only available in English (US)</a:t>
            </a:r>
          </a:p>
          <a:p>
            <a:pPr marL="457200" lvl="0" indent="-342900">
              <a:spcBef>
                <a:spcPts val="0"/>
              </a:spcBef>
              <a:buClr>
                <a:srgbClr val="000000"/>
              </a:buClr>
              <a:buSzPct val="100000"/>
              <a:buFont typeface="Glegoo"/>
              <a:buChar char="★"/>
            </a:pPr>
            <a:r>
              <a:rPr lang="en" sz="1800">
                <a:latin typeface="Glegoo"/>
                <a:ea typeface="Glegoo"/>
                <a:cs typeface="Glegoo"/>
                <a:sym typeface="Glegoo"/>
              </a:rPr>
              <a:t>Events created this way include a link back to the original email.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62275" y="3217903"/>
            <a:ext cx="6867100" cy="139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457200" y="1080247"/>
            <a:ext cx="8229600" cy="379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2400">
                <a:solidFill>
                  <a:srgbClr val="00387E"/>
                </a:solidFill>
                <a:latin typeface="Glegoo"/>
                <a:ea typeface="Glegoo"/>
                <a:cs typeface="Glegoo"/>
                <a:sym typeface="Glegoo"/>
              </a:rPr>
              <a:t>Color code events within a single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2400">
                <a:solidFill>
                  <a:srgbClr val="00387E"/>
                </a:solidFill>
                <a:latin typeface="Glegoo"/>
                <a:ea typeface="Glegoo"/>
                <a:cs typeface="Glegoo"/>
                <a:sym typeface="Glegoo"/>
              </a:rPr>
              <a:t>calendar to differentiate various tasks.</a:t>
            </a:r>
          </a:p>
          <a:p>
            <a:pPr algn="ctr" rtl="0">
              <a:spcBef>
                <a:spcPts val="0"/>
              </a:spcBef>
              <a:buNone/>
            </a:pPr>
            <a:endParaRPr sz="2400">
              <a:solidFill>
                <a:srgbClr val="00387E"/>
              </a:solidFill>
              <a:latin typeface="Glegoo"/>
              <a:ea typeface="Glegoo"/>
              <a:cs typeface="Glegoo"/>
              <a:sym typeface="Glegoo"/>
            </a:endParaRPr>
          </a:p>
          <a:p>
            <a:pPr lvl="0" algn="ctr" rtl="0">
              <a:spcBef>
                <a:spcPts val="0"/>
              </a:spcBef>
              <a:buNone/>
            </a:pPr>
            <a:endParaRPr sz="2400">
              <a:solidFill>
                <a:srgbClr val="00387E"/>
              </a:solidFill>
              <a:latin typeface="Glegoo"/>
              <a:ea typeface="Glegoo"/>
              <a:cs typeface="Glegoo"/>
              <a:sym typeface="Glego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387E"/>
                </a:solidFill>
                <a:latin typeface="Glegoo"/>
                <a:ea typeface="Glegoo"/>
                <a:cs typeface="Glegoo"/>
                <a:sym typeface="Glegoo"/>
              </a:rPr>
              <a:t>Before: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solidFill>
                <a:srgbClr val="00387E"/>
              </a:solidFill>
              <a:latin typeface="Glegoo"/>
              <a:ea typeface="Glegoo"/>
              <a:cs typeface="Glegoo"/>
              <a:sym typeface="Glegoo"/>
            </a:endParaRPr>
          </a:p>
          <a:p>
            <a:pPr lvl="0" rtl="0">
              <a:spcBef>
                <a:spcPts val="0"/>
              </a:spcBef>
              <a:buNone/>
            </a:pPr>
            <a:endParaRPr sz="3000">
              <a:solidFill>
                <a:srgbClr val="00387E"/>
              </a:solidFill>
              <a:latin typeface="Glegoo"/>
              <a:ea typeface="Glegoo"/>
              <a:cs typeface="Glegoo"/>
              <a:sym typeface="Glego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387E"/>
                </a:solidFill>
                <a:latin typeface="Glegoo"/>
                <a:ea typeface="Glegoo"/>
                <a:cs typeface="Glegoo"/>
                <a:sym typeface="Glegoo"/>
              </a:rPr>
              <a:t>After:</a:t>
            </a:r>
          </a:p>
          <a:p>
            <a:pPr lvl="0" rtl="0">
              <a:spcBef>
                <a:spcPts val="0"/>
              </a:spcBef>
              <a:buNone/>
            </a:pPr>
            <a:endParaRPr sz="3200">
              <a:solidFill>
                <a:srgbClr val="00387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8" name="Shape 16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060600" y="3455287"/>
            <a:ext cx="6115050" cy="13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0" y="0"/>
            <a:ext cx="8933099" cy="117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COLOR CODE AN EVENT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060600" y="2002550"/>
            <a:ext cx="611505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ctrTitle"/>
          </p:nvPr>
        </p:nvSpPr>
        <p:spPr>
          <a:xfrm>
            <a:off x="685800" y="916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Glegoo"/>
                <a:ea typeface="Glegoo"/>
                <a:cs typeface="Glegoo"/>
                <a:sym typeface="Glegoo"/>
              </a:rPr>
              <a:t>MANAGE NOTIFICATIONS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4650" y="1175575"/>
            <a:ext cx="7930450" cy="95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64650" y="2269500"/>
            <a:ext cx="7930449" cy="244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/>
        </p:nvSpPr>
        <p:spPr>
          <a:xfrm>
            <a:off x="617850" y="574750"/>
            <a:ext cx="7822199" cy="425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Glegoo"/>
                <a:ea typeface="Glegoo"/>
                <a:cs typeface="Glegoo"/>
                <a:sym typeface="Glegoo"/>
              </a:rPr>
              <a:t>This presentation will show you how to:</a:t>
            </a:r>
          </a:p>
          <a:p>
            <a:pPr lvl="0" rtl="0">
              <a:spcBef>
                <a:spcPts val="0"/>
              </a:spcBef>
              <a:buNone/>
            </a:pPr>
            <a:endParaRPr sz="800">
              <a:latin typeface="Glegoo"/>
              <a:ea typeface="Glegoo"/>
              <a:cs typeface="Glegoo"/>
              <a:sym typeface="Glegoo"/>
            </a:endParaRP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Glegoo"/>
              <a:buChar char="★"/>
            </a:pPr>
            <a:r>
              <a:rPr lang="en" sz="2400">
                <a:latin typeface="Glegoo"/>
                <a:ea typeface="Glegoo"/>
                <a:cs typeface="Glegoo"/>
                <a:sym typeface="Glegoo"/>
              </a:rPr>
              <a:t>create a calendar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Glegoo"/>
              <a:buChar char="★"/>
            </a:pPr>
            <a:r>
              <a:rPr lang="en" sz="2400">
                <a:latin typeface="Glegoo"/>
                <a:ea typeface="Glegoo"/>
                <a:cs typeface="Glegoo"/>
                <a:sym typeface="Glegoo"/>
              </a:rPr>
              <a:t>create events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Glegoo"/>
              <a:buChar char="★"/>
            </a:pPr>
            <a:r>
              <a:rPr lang="en" sz="2400">
                <a:latin typeface="Glegoo"/>
                <a:ea typeface="Glegoo"/>
                <a:cs typeface="Glegoo"/>
                <a:sym typeface="Glegoo"/>
              </a:rPr>
              <a:t>color code calendars and/or events, add flair (Labs)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Glegoo"/>
              <a:buChar char="★"/>
            </a:pPr>
            <a:r>
              <a:rPr lang="en" sz="2400">
                <a:latin typeface="Glegoo"/>
                <a:ea typeface="Glegoo"/>
                <a:cs typeface="Glegoo"/>
                <a:sym typeface="Glegoo"/>
              </a:rPr>
              <a:t>share and/or publish a calendar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Glegoo"/>
              <a:buChar char="★"/>
            </a:pPr>
            <a:r>
              <a:rPr lang="en" sz="2400">
                <a:latin typeface="Glegoo"/>
                <a:ea typeface="Glegoo"/>
                <a:cs typeface="Glegoo"/>
                <a:sym typeface="Glegoo"/>
              </a:rPr>
              <a:t>import a Google Calendar, import an iCal Calendar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Glegoo"/>
              <a:buChar char="★"/>
            </a:pPr>
            <a:r>
              <a:rPr lang="en" sz="2400">
                <a:latin typeface="Glegoo"/>
                <a:ea typeface="Glegoo"/>
                <a:cs typeface="Glegoo"/>
                <a:sym typeface="Glegoo"/>
              </a:rPr>
              <a:t>plan lessons with Google Calendar</a:t>
            </a:r>
          </a:p>
          <a:p>
            <a:pPr marL="457200" lvl="0" indent="-368300" rtl="0">
              <a:spcBef>
                <a:spcPts val="0"/>
              </a:spcBef>
              <a:buClr>
                <a:srgbClr val="000000"/>
              </a:buClr>
              <a:buSzPct val="100000"/>
              <a:buFont typeface="Glegoo"/>
              <a:buChar char="★"/>
            </a:pPr>
            <a:r>
              <a:rPr lang="en" sz="2200">
                <a:latin typeface="Glegoo"/>
                <a:ea typeface="Glegoo"/>
                <a:cs typeface="Glegoo"/>
                <a:sym typeface="Glegoo"/>
              </a:rPr>
              <a:t>suggestions for  further personal development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1193700" y="857000"/>
            <a:ext cx="6657000" cy="144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ctrTitle"/>
          </p:nvPr>
        </p:nvSpPr>
        <p:spPr>
          <a:xfrm>
            <a:off x="685800" y="75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Glegoo"/>
                <a:ea typeface="Glegoo"/>
                <a:cs typeface="Glegoo"/>
                <a:sym typeface="Glegoo"/>
              </a:rPr>
              <a:t>SHARE</a:t>
            </a:r>
            <a:r>
              <a:rPr lang="en" sz="3600">
                <a:latin typeface="Glegoo"/>
                <a:ea typeface="Glegoo"/>
                <a:cs typeface="Glegoo"/>
                <a:sym typeface="Glegoo"/>
              </a:rPr>
              <a:t> and </a:t>
            </a:r>
            <a:r>
              <a:rPr lang="en">
                <a:latin typeface="Glegoo"/>
                <a:ea typeface="Glegoo"/>
                <a:cs typeface="Glegoo"/>
                <a:sym typeface="Glegoo"/>
              </a:rPr>
              <a:t>COLLABORATE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280650" y="1500975"/>
            <a:ext cx="4153500" cy="223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Glegoo"/>
              <a:buChar char="★"/>
            </a:pPr>
            <a:r>
              <a:rPr lang="en" sz="2400">
                <a:latin typeface="Glegoo"/>
                <a:ea typeface="Glegoo"/>
                <a:cs typeface="Glegoo"/>
                <a:sym typeface="Glegoo"/>
              </a:rPr>
              <a:t>Go to the individual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n" sz="2400">
                <a:latin typeface="Glegoo"/>
                <a:ea typeface="Glegoo"/>
                <a:cs typeface="Glegoo"/>
                <a:sym typeface="Glegoo"/>
              </a:rPr>
              <a:t>calendar tab</a:t>
            </a:r>
          </a:p>
          <a:p>
            <a:pPr indent="457200" rtl="0">
              <a:spcBef>
                <a:spcPts val="0"/>
              </a:spcBef>
              <a:buNone/>
            </a:pPr>
            <a:endParaRPr sz="2400">
              <a:latin typeface="Glegoo"/>
              <a:ea typeface="Glegoo"/>
              <a:cs typeface="Glegoo"/>
              <a:sym typeface="Glegoo"/>
            </a:endParaRP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Glegoo"/>
              <a:buChar char="★"/>
            </a:pPr>
            <a:r>
              <a:rPr lang="en" sz="2400">
                <a:latin typeface="Glegoo"/>
                <a:ea typeface="Glegoo"/>
                <a:cs typeface="Glegoo"/>
                <a:sym typeface="Glegoo"/>
              </a:rPr>
              <a:t>Select Share this Calendar</a:t>
            </a:r>
          </a:p>
          <a:p>
            <a:pPr lvl="0" indent="457200" rtl="0">
              <a:spcBef>
                <a:spcPts val="0"/>
              </a:spcBef>
              <a:buNone/>
            </a:pPr>
            <a:endParaRPr sz="2400">
              <a:latin typeface="Glegoo"/>
              <a:ea typeface="Glegoo"/>
              <a:cs typeface="Glegoo"/>
              <a:sym typeface="Glegoo"/>
            </a:endParaRPr>
          </a:p>
          <a:p>
            <a:pPr lvl="0" rtl="0">
              <a:spcBef>
                <a:spcPts val="0"/>
              </a:spcBef>
              <a:buNone/>
            </a:pPr>
            <a:endParaRPr sz="3000" b="1">
              <a:latin typeface="Glegoo"/>
              <a:ea typeface="Glegoo"/>
              <a:cs typeface="Glegoo"/>
              <a:sym typeface="Glegoo"/>
            </a:endParaRPr>
          </a:p>
        </p:txBody>
      </p:sp>
      <p:pic>
        <p:nvPicPr>
          <p:cNvPr id="184" name="Shape 18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834800" y="1164925"/>
            <a:ext cx="3794501" cy="320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/>
          <p:nvPr/>
        </p:nvSpPr>
        <p:spPr>
          <a:xfrm>
            <a:off x="5666250" y="2791125"/>
            <a:ext cx="503999" cy="14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ctrTitle"/>
          </p:nvPr>
        </p:nvSpPr>
        <p:spPr>
          <a:xfrm>
            <a:off x="685800" y="1288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Glegoo"/>
                <a:ea typeface="Glegoo"/>
                <a:cs typeface="Glegoo"/>
                <a:sym typeface="Glegoo"/>
              </a:rPr>
              <a:t>SHARE</a:t>
            </a:r>
            <a:r>
              <a:rPr lang="en" sz="3600">
                <a:latin typeface="Glegoo"/>
                <a:ea typeface="Glegoo"/>
                <a:cs typeface="Glegoo"/>
                <a:sym typeface="Glegoo"/>
              </a:rPr>
              <a:t> and </a:t>
            </a:r>
            <a:r>
              <a:rPr lang="en">
                <a:latin typeface="Glegoo"/>
                <a:ea typeface="Glegoo"/>
                <a:cs typeface="Glegoo"/>
                <a:sym typeface="Glegoo"/>
              </a:rPr>
              <a:t>COLLABORATE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subTitle" idx="1"/>
          </p:nvPr>
        </p:nvSpPr>
        <p:spPr>
          <a:xfrm>
            <a:off x="637050" y="1548078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buClr>
                <a:srgbClr val="000000"/>
              </a:buClr>
              <a:buSzPct val="100000"/>
              <a:buFont typeface="Glegoo"/>
              <a:buChar char="★"/>
            </a:pPr>
            <a:r>
              <a:rPr lang="en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Two kinds of sharing</a:t>
            </a:r>
          </a:p>
          <a:p>
            <a:pPr marL="914400" lvl="1" indent="-419100" algn="l" rtl="0">
              <a:spcBef>
                <a:spcPts val="560"/>
              </a:spcBef>
              <a:buClr>
                <a:schemeClr val="dk1"/>
              </a:buClr>
              <a:buSzPct val="100000"/>
              <a:buFont typeface="Glegoo"/>
              <a:buChar char="○"/>
            </a:pPr>
            <a:r>
              <a:rPr lang="en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Public--</a:t>
            </a:r>
            <a:r>
              <a:rPr lang="en" sz="260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Anyone can see</a:t>
            </a:r>
          </a:p>
          <a:p>
            <a:pPr marL="457200" lvl="0" indent="457200" algn="l" rtl="0">
              <a:spcBef>
                <a:spcPts val="56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almost everything</a:t>
            </a:r>
          </a:p>
          <a:p>
            <a:pPr marL="914400" lvl="1" indent="-419100" algn="l" rtl="0">
              <a:spcBef>
                <a:spcPts val="560"/>
              </a:spcBef>
              <a:buClr>
                <a:schemeClr val="dk1"/>
              </a:buClr>
              <a:buSzPct val="100000"/>
              <a:buFont typeface="Glegoo"/>
              <a:buChar char="○"/>
            </a:pPr>
            <a:r>
              <a:rPr lang="en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Private--Per email address</a:t>
            </a:r>
          </a:p>
          <a:p>
            <a:pPr marL="457200" lvl="0" indent="0" algn="l" rtl="0">
              <a:spcBef>
                <a:spcPts val="560"/>
              </a:spcBef>
              <a:buNone/>
            </a:pPr>
            <a:endParaRPr>
              <a:solidFill>
                <a:schemeClr val="dk1"/>
              </a:solidFill>
              <a:latin typeface="Glegoo"/>
              <a:ea typeface="Glegoo"/>
              <a:cs typeface="Glegoo"/>
              <a:sym typeface="Glegoo"/>
            </a:endParaRPr>
          </a:p>
          <a:p>
            <a:pPr marL="457200" lvl="0" indent="-419100" algn="l">
              <a:spcBef>
                <a:spcPts val="0"/>
              </a:spcBef>
              <a:buClr>
                <a:schemeClr val="dk1"/>
              </a:buClr>
              <a:buSzPct val="100000"/>
              <a:buFont typeface="Glegoo"/>
              <a:buChar char="★"/>
            </a:pPr>
            <a:r>
              <a:rPr lang="en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Select the permission settings</a:t>
            </a:r>
            <a:r>
              <a:rPr lang="en" b="1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 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305650" y="1374025"/>
            <a:ext cx="2466525" cy="181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ctrTitle"/>
          </p:nvPr>
        </p:nvSpPr>
        <p:spPr>
          <a:xfrm>
            <a:off x="685800" y="159974"/>
            <a:ext cx="7772400" cy="817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Glegoo"/>
                <a:ea typeface="Glegoo"/>
                <a:cs typeface="Glegoo"/>
                <a:sym typeface="Glegoo"/>
              </a:rPr>
              <a:t>CALENDAR LABS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subTitle" idx="1"/>
          </p:nvPr>
        </p:nvSpPr>
        <p:spPr>
          <a:xfrm>
            <a:off x="282175" y="880725"/>
            <a:ext cx="8517899" cy="493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Labs must be enabled by your domain administration. 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82175" y="2326375"/>
            <a:ext cx="4246025" cy="164254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7293850" y="3120975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1" name="Shape 20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554075" y="3312121"/>
            <a:ext cx="4246014" cy="147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/>
          <p:nvPr/>
        </p:nvSpPr>
        <p:spPr>
          <a:xfrm rot="-1446472">
            <a:off x="582584" y="2324812"/>
            <a:ext cx="732270" cy="58267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/>
          <p:nvPr/>
        </p:nvSpPr>
        <p:spPr>
          <a:xfrm rot="-1446472">
            <a:off x="4846434" y="4064812"/>
            <a:ext cx="732270" cy="58267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04" name="Shape 20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598675" y="1777950"/>
            <a:ext cx="4303700" cy="9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4477100" y="2973875"/>
            <a:ext cx="4881600" cy="27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300">
                <a:latin typeface="Glegoo"/>
                <a:ea typeface="Glegoo"/>
                <a:cs typeface="Glegoo"/>
                <a:sym typeface="Glegoo"/>
              </a:rPr>
              <a:t>Excellent for lesson planning and going paperless.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1003750" y="2003850"/>
            <a:ext cx="2924099" cy="19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Glegoo"/>
                <a:ea typeface="Glegoo"/>
                <a:cs typeface="Glegoo"/>
                <a:sym typeface="Glegoo"/>
              </a:rPr>
              <a:t>Remove your sleeping hours.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ctrTitle"/>
          </p:nvPr>
        </p:nvSpPr>
        <p:spPr>
          <a:xfrm>
            <a:off x="648375" y="68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Glegoo"/>
                <a:ea typeface="Glegoo"/>
                <a:cs typeface="Glegoo"/>
                <a:sym typeface="Glegoo"/>
              </a:rPr>
              <a:t>CALENDAR LABS</a:t>
            </a:r>
          </a:p>
        </p:txBody>
      </p:sp>
      <p:pic>
        <p:nvPicPr>
          <p:cNvPr id="212" name="Shape 212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-185999">
            <a:off x="689075" y="3235675"/>
            <a:ext cx="4806100" cy="163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684002">
            <a:off x="4246325" y="1530133"/>
            <a:ext cx="4617399" cy="1898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5"/>
          <a:stretch>
            <a:fillRect/>
          </a:stretch>
        </p:blipFill>
        <p:spPr>
          <a:xfrm rot="-954113">
            <a:off x="224174" y="1610085"/>
            <a:ext cx="4261699" cy="1414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ctrTitle"/>
          </p:nvPr>
        </p:nvSpPr>
        <p:spPr>
          <a:xfrm>
            <a:off x="620350" y="-7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Glegoo"/>
                <a:ea typeface="Glegoo"/>
                <a:cs typeface="Glegoo"/>
                <a:sym typeface="Glegoo"/>
              </a:rPr>
              <a:t>MORE CALENDAR LABS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89275" y="1159800"/>
            <a:ext cx="8323748" cy="248637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/>
          <p:nvPr/>
        </p:nvSpPr>
        <p:spPr>
          <a:xfrm rot="-1447909">
            <a:off x="1101701" y="2830941"/>
            <a:ext cx="669948" cy="69078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 txBox="1"/>
          <p:nvPr/>
        </p:nvSpPr>
        <p:spPr>
          <a:xfrm rot="416141">
            <a:off x="5107841" y="3658401"/>
            <a:ext cx="3254515" cy="6936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Glegoo"/>
                <a:ea typeface="Glegoo"/>
                <a:cs typeface="Glegoo"/>
                <a:sym typeface="Glegoo"/>
              </a:rPr>
              <a:t>http://goo.gl/7wpp4R</a:t>
            </a:r>
          </a:p>
        </p:txBody>
      </p:sp>
      <p:sp>
        <p:nvSpPr>
          <p:cNvPr id="223" name="Shape 223"/>
          <p:cNvSpPr/>
          <p:nvPr/>
        </p:nvSpPr>
        <p:spPr>
          <a:xfrm rot="1765968" flipH="1">
            <a:off x="5374919" y="4160958"/>
            <a:ext cx="286933" cy="630541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5798125" y="4404600"/>
            <a:ext cx="2472899" cy="3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1200">
                <a:latin typeface="Glegoo"/>
                <a:ea typeface="Glegoo"/>
                <a:cs typeface="Glegoo"/>
                <a:sym typeface="Glegoo"/>
              </a:rPr>
              <a:t>Third party flairs</a:t>
            </a:r>
          </a:p>
          <a:p>
            <a:pPr algn="ctr">
              <a:spcBef>
                <a:spcPts val="0"/>
              </a:spcBef>
              <a:buNone/>
            </a:pPr>
            <a:r>
              <a:rPr lang="en" sz="1200">
                <a:latin typeface="Glegoo"/>
                <a:ea typeface="Glegoo"/>
                <a:cs typeface="Glegoo"/>
                <a:sym typeface="Glegoo"/>
              </a:rPr>
              <a:t>with many more options</a:t>
            </a:r>
            <a:r>
              <a:rPr lang="en"/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ctrTitle"/>
          </p:nvPr>
        </p:nvSpPr>
        <p:spPr>
          <a:xfrm>
            <a:off x="685800" y="119574"/>
            <a:ext cx="7772400" cy="803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Glegoo"/>
                <a:ea typeface="Glegoo"/>
                <a:cs typeface="Glegoo"/>
                <a:sym typeface="Glegoo"/>
              </a:rPr>
              <a:t>MORE CALENDAR LABS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subTitle" idx="1"/>
          </p:nvPr>
        </p:nvSpPr>
        <p:spPr>
          <a:xfrm>
            <a:off x="270575" y="713100"/>
            <a:ext cx="8454600" cy="33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400">
                <a:solidFill>
                  <a:srgbClr val="434343"/>
                </a:solidFill>
                <a:latin typeface="Glegoo"/>
                <a:ea typeface="Glegoo"/>
                <a:cs typeface="Glegoo"/>
                <a:sym typeface="Glegoo"/>
              </a:rPr>
              <a:t>Labs are experimental and can become unstable, stop working, or disappear at any time.</a:t>
            </a:r>
          </a:p>
          <a:p>
            <a:pPr algn="l">
              <a:spcBef>
                <a:spcPts val="0"/>
              </a:spcBef>
              <a:buNone/>
            </a:pPr>
            <a:endParaRPr sz="1400">
              <a:latin typeface="Glegoo"/>
              <a:ea typeface="Glegoo"/>
              <a:cs typeface="Glegoo"/>
              <a:sym typeface="Glegoo"/>
            </a:endParaRPr>
          </a:p>
        </p:txBody>
      </p:sp>
      <p:pic>
        <p:nvPicPr>
          <p:cNvPr id="231" name="Shape 2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70575" y="1381050"/>
            <a:ext cx="4119050" cy="146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495825" y="1328900"/>
            <a:ext cx="4263274" cy="12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70575" y="3209775"/>
            <a:ext cx="4119050" cy="146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4495825" y="2697649"/>
            <a:ext cx="4263274" cy="113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4495825" y="3962100"/>
            <a:ext cx="4263275" cy="99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ctrTitle"/>
          </p:nvPr>
        </p:nvSpPr>
        <p:spPr>
          <a:xfrm>
            <a:off x="685800" y="1207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Glegoo"/>
                <a:ea typeface="Glegoo"/>
                <a:cs typeface="Glegoo"/>
                <a:sym typeface="Glegoo"/>
              </a:rPr>
              <a:t>PUBLISH A CALENDAR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subTitle" idx="1"/>
          </p:nvPr>
        </p:nvSpPr>
        <p:spPr>
          <a:xfrm>
            <a:off x="381000" y="1150525"/>
            <a:ext cx="8206799" cy="3779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457200" algn="l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For Google Sites:</a:t>
            </a:r>
          </a:p>
          <a:p>
            <a:pPr lvl="0" indent="4572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  <a:p>
            <a:pPr marL="457200" lvl="0" indent="-419100" algn="l" rtl="0">
              <a:spcBef>
                <a:spcPts val="0"/>
              </a:spcBef>
              <a:buClr>
                <a:srgbClr val="000000"/>
              </a:buClr>
              <a:buSzPct val="100000"/>
              <a:buFont typeface="Glegoo"/>
              <a:buChar char="★"/>
            </a:pPr>
            <a:r>
              <a:rPr lang="en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Go to your Google Site &amp; enter edit mode.</a:t>
            </a:r>
          </a:p>
          <a:p>
            <a:pPr marL="457200" lvl="0" indent="-419100" algn="l" rtl="0">
              <a:spcBef>
                <a:spcPts val="0"/>
              </a:spcBef>
              <a:buClr>
                <a:srgbClr val="000000"/>
              </a:buClr>
              <a:buSzPct val="100000"/>
              <a:buFont typeface="Glegoo"/>
              <a:buChar char="★"/>
            </a:pPr>
            <a:r>
              <a:rPr lang="en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Select Insert Calendar and choose the calendar you want to include on the site.</a:t>
            </a:r>
          </a:p>
          <a:p>
            <a:pPr lvl="0" algn="l" rtl="0">
              <a:spcBef>
                <a:spcPts val="0"/>
              </a:spcBef>
              <a:buNone/>
            </a:pPr>
            <a:endParaRPr sz="800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  <a:p>
            <a:pPr lvl="0" algn="l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*Color coded calendars &amp; events do not maintain formatting.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ctrTitle"/>
          </p:nvPr>
        </p:nvSpPr>
        <p:spPr>
          <a:xfrm>
            <a:off x="685800" y="10449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Glegoo"/>
                <a:ea typeface="Glegoo"/>
                <a:cs typeface="Glegoo"/>
                <a:sym typeface="Glegoo"/>
              </a:rPr>
              <a:t>PUBLISH A CALENDAR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subTitle" idx="1"/>
          </p:nvPr>
        </p:nvSpPr>
        <p:spPr>
          <a:xfrm>
            <a:off x="612675" y="13449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3200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For other sites:</a:t>
            </a: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Glegoo"/>
              <a:buChar char="★"/>
            </a:pPr>
            <a:r>
              <a:rPr lang="en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Go to your GC and click on individual calendar tab</a:t>
            </a: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Glegoo"/>
              <a:buChar char="★"/>
            </a:pPr>
            <a:r>
              <a:rPr lang="en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Select Calendar settings</a:t>
            </a:r>
          </a:p>
          <a:p>
            <a:pPr marL="457200" lvl="0" indent="-419100" algn="l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Glegoo"/>
              <a:buChar char="★"/>
            </a:pPr>
            <a:r>
              <a:rPr lang="en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Copy HTML code and paste into your site's html editor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ctrTitle"/>
          </p:nvPr>
        </p:nvSpPr>
        <p:spPr>
          <a:xfrm>
            <a:off x="685800" y="59347"/>
            <a:ext cx="7772400" cy="83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Glegoo"/>
                <a:ea typeface="Glegoo"/>
                <a:cs typeface="Glegoo"/>
                <a:sym typeface="Glegoo"/>
              </a:rPr>
              <a:t>LESSON PLANS</a:t>
            </a:r>
          </a:p>
        </p:txBody>
      </p:sp>
      <p:pic>
        <p:nvPicPr>
          <p:cNvPr id="253" name="Shape 25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8600" y="1062650"/>
            <a:ext cx="8307348" cy="351042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 rot="-648423" flipH="1">
            <a:off x="338301" y="580620"/>
            <a:ext cx="1447981" cy="349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>
                <a:latin typeface="Glegoo"/>
                <a:ea typeface="Glegoo"/>
                <a:cs typeface="Glegoo"/>
                <a:sym typeface="Glegoo"/>
              </a:rPr>
              <a:t>week view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ctrTitle"/>
          </p:nvPr>
        </p:nvSpPr>
        <p:spPr>
          <a:xfrm flipH="1">
            <a:off x="685799" y="104027"/>
            <a:ext cx="7772400" cy="1064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Glegoo"/>
                <a:ea typeface="Glegoo"/>
                <a:cs typeface="Glegoo"/>
                <a:sym typeface="Glegoo"/>
              </a:rPr>
              <a:t>LESSON PLANS</a:t>
            </a: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3"/>
          <a:srcRect b="65432"/>
          <a:stretch/>
        </p:blipFill>
        <p:spPr>
          <a:xfrm>
            <a:off x="505800" y="1726700"/>
            <a:ext cx="7860324" cy="285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/>
        </p:nvSpPr>
        <p:spPr>
          <a:xfrm rot="-546946" flipH="1">
            <a:off x="104752" y="951004"/>
            <a:ext cx="2103770" cy="349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Glegoo"/>
                <a:ea typeface="Glegoo"/>
                <a:cs typeface="Glegoo"/>
                <a:sym typeface="Glegoo"/>
              </a:rPr>
              <a:t>one week of the three week view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 rot="-1577">
            <a:off x="650111" y="89524"/>
            <a:ext cx="7843800" cy="80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latin typeface="Glegoo"/>
                <a:ea typeface="Glegoo"/>
                <a:cs typeface="Glegoo"/>
                <a:sym typeface="Glegoo"/>
                <a:hlinkClick r:id="rId3"/>
              </a:rPr>
              <a:t>Let’s start with exploring Google Calendar’s interface.</a:t>
            </a:r>
          </a:p>
          <a:p>
            <a:pPr algn="l" rtl="0">
              <a:spcBef>
                <a:spcPts val="0"/>
              </a:spcBef>
              <a:buNone/>
            </a:pPr>
            <a:endParaRPr sz="1400" b="0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  <a:p>
            <a:pPr algn="l" rtl="0">
              <a:spcBef>
                <a:spcPts val="0"/>
              </a:spcBef>
              <a:buNone/>
            </a:pPr>
            <a:endParaRPr sz="1400" b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endParaRPr sz="30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37" name="Shape 3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49275" y="520775"/>
            <a:ext cx="8566973" cy="437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ctrTitle"/>
          </p:nvPr>
        </p:nvSpPr>
        <p:spPr>
          <a:xfrm>
            <a:off x="685800" y="2182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Glegoo"/>
                <a:ea typeface="Glegoo"/>
                <a:cs typeface="Glegoo"/>
                <a:sym typeface="Glegoo"/>
              </a:rPr>
              <a:t>LESSON PLANS</a:t>
            </a: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3"/>
          <a:srcRect l="-1010"/>
          <a:stretch/>
        </p:blipFill>
        <p:spPr>
          <a:xfrm rot="-6">
            <a:off x="1445449" y="1321093"/>
            <a:ext cx="6703599" cy="3122838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/>
          <p:nvPr/>
        </p:nvSpPr>
        <p:spPr>
          <a:xfrm rot="-608392" flipH="1">
            <a:off x="180778" y="949047"/>
            <a:ext cx="1947721" cy="349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Glegoo"/>
                <a:ea typeface="Glegoo"/>
                <a:cs typeface="Glegoo"/>
                <a:sym typeface="Glegoo"/>
              </a:rPr>
              <a:t>agenda view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ctrTitle"/>
          </p:nvPr>
        </p:nvSpPr>
        <p:spPr>
          <a:xfrm>
            <a:off x="685800" y="-7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Glegoo"/>
                <a:ea typeface="Glegoo"/>
                <a:cs typeface="Glegoo"/>
                <a:sym typeface="Glegoo"/>
              </a:rPr>
              <a:t>TIPS AND TRICKS</a:t>
            </a:r>
          </a:p>
        </p:txBody>
      </p:sp>
      <p:graphicFrame>
        <p:nvGraphicFramePr>
          <p:cNvPr id="274" name="Shape 274"/>
          <p:cNvGraphicFramePr/>
          <p:nvPr/>
        </p:nvGraphicFramePr>
        <p:xfrm>
          <a:off x="124500" y="1159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{3AF7CB1D-9BB9-403E-AB11-B64330D3B29A}</a:tableStyleId>
              </a:tblPr>
              <a:tblGrid>
                <a:gridCol w="4410075"/>
                <a:gridCol w="4400550"/>
              </a:tblGrid>
              <a:tr h="6191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  <a:latin typeface="Glegoo"/>
                          <a:ea typeface="Glegoo"/>
                          <a:cs typeface="Glegoo"/>
                          <a:sym typeface="Glegoo"/>
                          <a:hlinkClick r:id="rId3"/>
                        </a:rPr>
                        <a:t>Use calendar layers </a:t>
                      </a:r>
                    </a:p>
                    <a:p>
                      <a:pPr marL="1651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Glegoo"/>
                          <a:ea typeface="Glegoo"/>
                          <a:cs typeface="Glegoo"/>
                          <a:sym typeface="Glegoo"/>
                        </a:rPr>
                        <a:t>Overlay coworkers calendars on your own calendar to see everyone's available time slots.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  <a:latin typeface="Glegoo"/>
                          <a:ea typeface="Glegoo"/>
                          <a:cs typeface="Glegoo"/>
                          <a:sym typeface="Glegoo"/>
                          <a:hlinkClick r:id="rId4"/>
                        </a:rPr>
                        <a:t>Create a team calendar</a:t>
                      </a:r>
                    </a:p>
                    <a:p>
                      <a:pPr marL="1651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Glegoo"/>
                          <a:ea typeface="Glegoo"/>
                          <a:cs typeface="Glegoo"/>
                          <a:sym typeface="Glegoo"/>
                        </a:rPr>
                        <a:t>Create a shared calendar to track your team's vacation and travel dates.</a:t>
                      </a:r>
                    </a:p>
                  </a:txBody>
                  <a:tcPr marL="91425" marR="91425" marT="91425" marB="91425"/>
                </a:tc>
              </a:tr>
              <a:tr h="4762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  <a:latin typeface="Glegoo"/>
                          <a:ea typeface="Glegoo"/>
                          <a:cs typeface="Glegoo"/>
                          <a:sym typeface="Glegoo"/>
                          <a:hlinkClick r:id="rId5"/>
                        </a:rPr>
                        <a:t>Create tasks in your calendar</a:t>
                      </a:r>
                    </a:p>
                    <a:p>
                      <a:pPr marL="1651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Glegoo"/>
                          <a:ea typeface="Glegoo"/>
                          <a:cs typeface="Glegoo"/>
                          <a:sym typeface="Glegoo"/>
                        </a:rPr>
                        <a:t>Create tasks directly in your Calendar.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  <a:latin typeface="Glegoo"/>
                          <a:ea typeface="Glegoo"/>
                          <a:cs typeface="Glegoo"/>
                          <a:sym typeface="Glegoo"/>
                          <a:hlinkClick r:id="rId6"/>
                        </a:rPr>
                        <a:t>Define default notification reminders</a:t>
                      </a:r>
                    </a:p>
                    <a:p>
                      <a:pPr marL="1651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Glegoo"/>
                          <a:ea typeface="Glegoo"/>
                          <a:cs typeface="Glegoo"/>
                          <a:sym typeface="Glegoo"/>
                        </a:rPr>
                        <a:t>Use notification reminders to never miss another event.</a:t>
                      </a:r>
                    </a:p>
                  </a:txBody>
                  <a:tcPr marL="91425" marR="91425" marT="91425" marB="91425"/>
                </a:tc>
              </a:tr>
              <a:tr h="6191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  <a:latin typeface="Glegoo"/>
                          <a:ea typeface="Glegoo"/>
                          <a:cs typeface="Glegoo"/>
                          <a:sym typeface="Glegoo"/>
                          <a:hlinkClick r:id="rId7"/>
                        </a:rPr>
                        <a:t>Reschedule events with SmartRescheduler</a:t>
                      </a:r>
                    </a:p>
                    <a:p>
                      <a:pPr marL="1651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Glegoo"/>
                          <a:ea typeface="Glegoo"/>
                          <a:cs typeface="Glegoo"/>
                          <a:sym typeface="Glegoo"/>
                        </a:rPr>
                        <a:t>Use the Smart Rescheduler lab to quickly reschedule a room and time that works for all guests.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latin typeface="Glegoo"/>
                          <a:ea typeface="Glegoo"/>
                          <a:cs typeface="Glegoo"/>
                          <a:sym typeface="Glegoo"/>
                        </a:rPr>
                        <a:t> 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ctrTitle"/>
          </p:nvPr>
        </p:nvSpPr>
        <p:spPr>
          <a:xfrm>
            <a:off x="685800" y="0"/>
            <a:ext cx="7772400" cy="965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Glegoo"/>
                <a:ea typeface="Glegoo"/>
                <a:cs typeface="Glegoo"/>
                <a:sym typeface="Glegoo"/>
              </a:rPr>
              <a:t>Chrome Extensions</a:t>
            </a: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3"/>
          <a:srcRect l="1068" r="3529"/>
          <a:stretch/>
        </p:blipFill>
        <p:spPr>
          <a:xfrm>
            <a:off x="685800" y="895525"/>
            <a:ext cx="7577026" cy="384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 txBox="1"/>
          <p:nvPr/>
        </p:nvSpPr>
        <p:spPr>
          <a:xfrm rot="-180231">
            <a:off x="581350" y="3285706"/>
            <a:ext cx="1620126" cy="13623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Glegoo"/>
                <a:ea typeface="Glegoo"/>
                <a:cs typeface="Glegoo"/>
                <a:sym typeface="Glegoo"/>
              </a:rPr>
              <a:t>There are many extensions available to customize your calendar.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/>
        </p:nvSpPr>
        <p:spPr>
          <a:xfrm>
            <a:off x="308025" y="628325"/>
            <a:ext cx="2723699" cy="124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 u="sng">
                <a:solidFill>
                  <a:schemeClr val="hlink"/>
                </a:solidFill>
                <a:latin typeface="Glegoo"/>
                <a:ea typeface="Glegoo"/>
                <a:cs typeface="Glegoo"/>
                <a:sym typeface="Glegoo"/>
                <a:hlinkClick r:id="rId3"/>
              </a:rPr>
              <a:t>How To Sync Google Calendar With Every Other Platform</a:t>
            </a:r>
          </a:p>
          <a:p>
            <a:pPr lvl="0" rtl="0">
              <a:lnSpc>
                <a:spcPct val="100000"/>
              </a:lnSpc>
              <a:spcBef>
                <a:spcPts val="300"/>
              </a:spcBef>
              <a:spcAft>
                <a:spcPts val="1700"/>
              </a:spcAft>
              <a:buNone/>
            </a:pPr>
            <a:r>
              <a:rPr lang="en" i="1">
                <a:solidFill>
                  <a:srgbClr val="999999"/>
                </a:solidFill>
                <a:latin typeface="Glegoo"/>
                <a:ea typeface="Glegoo"/>
                <a:cs typeface="Glegoo"/>
                <a:sym typeface="Glegoo"/>
              </a:rPr>
              <a:t>By </a:t>
            </a:r>
            <a:r>
              <a:rPr lang="en" i="1">
                <a:solidFill>
                  <a:srgbClr val="888888"/>
                </a:solidFill>
                <a:latin typeface="Glegoo"/>
                <a:ea typeface="Glegoo"/>
                <a:cs typeface="Glegoo"/>
                <a:sym typeface="Glegoo"/>
                <a:hlinkClick r:id="rId4"/>
              </a:rPr>
              <a:t>Matt Smith</a:t>
            </a:r>
            <a:r>
              <a:rPr lang="en" i="1">
                <a:solidFill>
                  <a:srgbClr val="999999"/>
                </a:solidFill>
                <a:latin typeface="Glegoo"/>
                <a:ea typeface="Glegoo"/>
                <a:cs typeface="Glegoo"/>
                <a:sym typeface="Glegoo"/>
              </a:rPr>
              <a:t> </a:t>
            </a:r>
          </a:p>
          <a:p>
            <a:pPr lvl="0" algn="ctr" rtl="0">
              <a:lnSpc>
                <a:spcPct val="100000"/>
              </a:lnSpc>
              <a:spcBef>
                <a:spcPts val="300"/>
              </a:spcBef>
              <a:spcAft>
                <a:spcPts val="1700"/>
              </a:spcAft>
              <a:buNone/>
            </a:pPr>
            <a:endParaRPr i="1">
              <a:solidFill>
                <a:srgbClr val="999999"/>
              </a:solidFill>
            </a:endParaRPr>
          </a:p>
          <a:p>
            <a:pPr lvl="0" algn="ctr" rtl="0">
              <a:lnSpc>
                <a:spcPct val="100000"/>
              </a:lnSpc>
              <a:spcBef>
                <a:spcPts val="300"/>
              </a:spcBef>
              <a:spcAft>
                <a:spcPts val="1700"/>
              </a:spcAft>
              <a:buNone/>
            </a:pPr>
            <a:endParaRPr i="1">
              <a:solidFill>
                <a:srgbClr val="999999"/>
              </a:solidFill>
            </a:endParaRPr>
          </a:p>
          <a:p>
            <a:pPr lvl="0" algn="ctr" rtl="0">
              <a:lnSpc>
                <a:spcPct val="100000"/>
              </a:lnSpc>
              <a:spcBef>
                <a:spcPts val="300"/>
              </a:spcBef>
              <a:spcAft>
                <a:spcPts val="1700"/>
              </a:spcAft>
              <a:buClr>
                <a:schemeClr val="dk1"/>
              </a:buClr>
              <a:buFont typeface="Arial"/>
              <a:buNone/>
            </a:pPr>
            <a:endParaRPr i="1">
              <a:solidFill>
                <a:srgbClr val="999999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</p:txBody>
      </p:sp>
      <p:pic>
        <p:nvPicPr>
          <p:cNvPr id="287" name="Shape 28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00975" y="1409085"/>
            <a:ext cx="1769450" cy="22772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 txBox="1"/>
          <p:nvPr/>
        </p:nvSpPr>
        <p:spPr>
          <a:xfrm>
            <a:off x="262725" y="1792325"/>
            <a:ext cx="3404099" cy="67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latin typeface="Glegoo"/>
                <a:ea typeface="Glegoo"/>
                <a:cs typeface="Glegoo"/>
                <a:sym typeface="Glegoo"/>
                <a:hlinkClick r:id="rId6"/>
              </a:rPr>
              <a:t>Interactive Tour of Google Calendar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 txBox="1"/>
          <p:nvPr/>
        </p:nvSpPr>
        <p:spPr>
          <a:xfrm>
            <a:off x="340375" y="275925"/>
            <a:ext cx="21818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Glegoo"/>
                <a:ea typeface="Glegoo"/>
                <a:cs typeface="Glegoo"/>
                <a:sym typeface="Glegoo"/>
              </a:rPr>
              <a:t>FURTHER RESOURCES: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262725" y="2512150"/>
            <a:ext cx="39158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 u="sng">
                <a:solidFill>
                  <a:schemeClr val="hlink"/>
                </a:solidFill>
                <a:latin typeface="Glegoo"/>
                <a:ea typeface="Glegoo"/>
                <a:cs typeface="Glegoo"/>
                <a:sym typeface="Glegoo"/>
                <a:hlinkClick r:id="rId7"/>
              </a:rPr>
              <a:t>Google Calendar Essentials Video How-to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 txBox="1"/>
          <p:nvPr/>
        </p:nvSpPr>
        <p:spPr>
          <a:xfrm>
            <a:off x="3717750" y="333625"/>
            <a:ext cx="4384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latin typeface="Glegoo"/>
                <a:ea typeface="Glegoo"/>
                <a:cs typeface="Glegoo"/>
                <a:sym typeface="Glegoo"/>
                <a:hlinkClick r:id="rId8"/>
              </a:rPr>
              <a:t>Recommended Labs for gMail and Calendar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 txBox="1"/>
          <p:nvPr/>
        </p:nvSpPr>
        <p:spPr>
          <a:xfrm>
            <a:off x="3783225" y="895025"/>
            <a:ext cx="4917000" cy="88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500" b="1" u="sng">
                <a:solidFill>
                  <a:schemeClr val="hlink"/>
                </a:solidFill>
                <a:latin typeface="Glegoo"/>
                <a:ea typeface="Glegoo"/>
                <a:cs typeface="Glegoo"/>
                <a:sym typeface="Glegoo"/>
                <a:hlinkClick r:id="rId9"/>
              </a:rPr>
              <a:t>Lesson Plans in Google Calendar, or "Organization is the First Step to Faking It"</a:t>
            </a:r>
            <a:r>
              <a:rPr lang="en">
                <a:latin typeface="Glegoo"/>
                <a:ea typeface="Glegoo"/>
                <a:cs typeface="Glegoo"/>
                <a:sym typeface="Glegoo"/>
              </a:rPr>
              <a:t> Sheri.com</a:t>
            </a:r>
          </a:p>
        </p:txBody>
      </p:sp>
      <p:pic>
        <p:nvPicPr>
          <p:cNvPr id="293" name="Shape 293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3817250" y="628325"/>
            <a:ext cx="177165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/>
          <p:nvPr/>
        </p:nvSpPr>
        <p:spPr>
          <a:xfrm>
            <a:off x="3852375" y="1779725"/>
            <a:ext cx="4778700" cy="6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4705"/>
              <a:buFont typeface="Arial"/>
              <a:buNone/>
            </a:pPr>
            <a:r>
              <a:rPr lang="en" sz="1700" b="1" u="sng">
                <a:solidFill>
                  <a:schemeClr val="hlink"/>
                </a:solidFill>
                <a:hlinkClick r:id="rId11"/>
              </a:rPr>
              <a:t>Using Google Calendar for Lesson Planning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latin typeface="Glegoo"/>
                <a:ea typeface="Glegoo"/>
                <a:cs typeface="Glegoo"/>
                <a:sym typeface="Glegoo"/>
              </a:rPr>
              <a:t>The Electric Educator</a:t>
            </a:r>
          </a:p>
        </p:txBody>
      </p:sp>
      <p:pic>
        <p:nvPicPr>
          <p:cNvPr id="295" name="Shape 295"/>
          <p:cNvPicPr preferRelativeResize="0"/>
          <p:nvPr/>
        </p:nvPicPr>
        <p:blipFill>
          <a:blip r:embed="rId12"/>
          <a:stretch>
            <a:fillRect/>
          </a:stretch>
        </p:blipFill>
        <p:spPr>
          <a:xfrm>
            <a:off x="308016" y="2127700"/>
            <a:ext cx="2408812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>
          <a:blip r:embed="rId13"/>
          <a:stretch>
            <a:fillRect/>
          </a:stretch>
        </p:blipFill>
        <p:spPr>
          <a:xfrm>
            <a:off x="340374" y="2794674"/>
            <a:ext cx="2239295" cy="2666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/>
        </p:nvSpPr>
        <p:spPr>
          <a:xfrm>
            <a:off x="4178625" y="2338750"/>
            <a:ext cx="3784500" cy="34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64705"/>
              <a:buFont typeface="Arial"/>
              <a:buNone/>
            </a:pPr>
            <a:r>
              <a:rPr lang="en" sz="1700" b="1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14"/>
              </a:rPr>
              <a:t>Google Calendar as Lesson Plans and Embedded In Blog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iPaddiction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 txBox="1"/>
          <p:nvPr/>
        </p:nvSpPr>
        <p:spPr>
          <a:xfrm>
            <a:off x="5903925" y="3203825"/>
            <a:ext cx="2796299" cy="60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15"/>
              </a:rPr>
              <a:t>The Google Calendar Help Site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262725" y="3306875"/>
            <a:ext cx="3218700" cy="39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16"/>
              </a:rPr>
              <a:t>Google Apps for Education Training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00" name="Shape 300"/>
          <p:cNvPicPr preferRelativeResize="0"/>
          <p:nvPr/>
        </p:nvPicPr>
        <p:blipFill>
          <a:blip r:embed="rId17"/>
          <a:stretch>
            <a:fillRect/>
          </a:stretch>
        </p:blipFill>
        <p:spPr>
          <a:xfrm>
            <a:off x="262720" y="3844689"/>
            <a:ext cx="3173400" cy="308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>
          <a:blip r:embed="rId18"/>
          <a:stretch>
            <a:fillRect/>
          </a:stretch>
        </p:blipFill>
        <p:spPr>
          <a:xfrm>
            <a:off x="262725" y="4293022"/>
            <a:ext cx="3821699" cy="295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ctrTitle"/>
          </p:nvPr>
        </p:nvSpPr>
        <p:spPr>
          <a:xfrm>
            <a:off x="685800" y="916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Glegoo"/>
                <a:ea typeface="Glegoo"/>
                <a:cs typeface="Glegoo"/>
                <a:sym typeface="Glegoo"/>
              </a:rPr>
              <a:t>CREATE A CALENDAR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x="390000" y="1886025"/>
            <a:ext cx="7605299" cy="29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Glegoo"/>
              <a:buChar char="★"/>
            </a:pPr>
            <a:r>
              <a:rPr lang="en" sz="2400">
                <a:latin typeface="Glegoo"/>
                <a:ea typeface="Glegoo"/>
                <a:cs typeface="Glegoo"/>
                <a:sym typeface="Glegoo"/>
              </a:rPr>
              <a:t>Create a new calendar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latin typeface="Glegoo"/>
              <a:ea typeface="Glegoo"/>
              <a:cs typeface="Glegoo"/>
              <a:sym typeface="Glegoo"/>
            </a:endParaRPr>
          </a:p>
          <a:p>
            <a:pPr marL="457200" lvl="0" indent="-381000" rtl="0">
              <a:lnSpc>
                <a:spcPct val="115000"/>
              </a:lnSpc>
              <a:spcBef>
                <a:spcPts val="560"/>
              </a:spcBef>
              <a:buClr>
                <a:srgbClr val="000000"/>
              </a:buClr>
              <a:buSzPct val="100000"/>
              <a:buFont typeface="Glegoo"/>
              <a:buChar char="★"/>
            </a:pPr>
            <a:r>
              <a:rPr lang="en" sz="2400">
                <a:latin typeface="Glegoo"/>
                <a:ea typeface="Glegoo"/>
                <a:cs typeface="Glegoo"/>
                <a:sym typeface="Glegoo"/>
              </a:rPr>
              <a:t>Go to Google Calendar</a:t>
            </a:r>
          </a:p>
          <a:p>
            <a:pPr marL="914400" lvl="1" indent="-381000" rtl="0">
              <a:lnSpc>
                <a:spcPct val="115000"/>
              </a:lnSpc>
              <a:spcBef>
                <a:spcPts val="560"/>
              </a:spcBef>
              <a:buClr>
                <a:srgbClr val="000000"/>
              </a:buClr>
              <a:buSzPct val="100000"/>
              <a:buFont typeface="Glegoo"/>
              <a:buChar char="○"/>
            </a:pPr>
            <a:r>
              <a:rPr lang="en" sz="2400">
                <a:latin typeface="Glegoo"/>
                <a:ea typeface="Glegoo"/>
                <a:cs typeface="Glegoo"/>
                <a:sym typeface="Glegoo"/>
              </a:rPr>
              <a:t>www.google.com/calendar</a:t>
            </a:r>
          </a:p>
          <a:p>
            <a:pPr marL="457200" lvl="0" indent="0" rtl="0">
              <a:lnSpc>
                <a:spcPct val="115000"/>
              </a:lnSpc>
              <a:spcBef>
                <a:spcPts val="560"/>
              </a:spcBef>
              <a:buNone/>
            </a:pPr>
            <a:endParaRPr sz="2400">
              <a:latin typeface="Glegoo"/>
              <a:ea typeface="Glegoo"/>
              <a:cs typeface="Glegoo"/>
              <a:sym typeface="Glegoo"/>
            </a:endParaRPr>
          </a:p>
        </p:txBody>
      </p:sp>
      <p:pic>
        <p:nvPicPr>
          <p:cNvPr id="44" name="Shape 4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567528" y="1205237"/>
            <a:ext cx="2826550" cy="36702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/>
          <p:nvPr/>
        </p:nvSpPr>
        <p:spPr>
          <a:xfrm>
            <a:off x="6371200" y="203275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685800" y="80517"/>
            <a:ext cx="7772400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>
                <a:latin typeface="Glegoo"/>
                <a:ea typeface="Glegoo"/>
                <a:cs typeface="Glegoo"/>
                <a:sym typeface="Glegoo"/>
              </a:rPr>
              <a:t>CREATE A CALENDAR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 txBox="1"/>
          <p:nvPr/>
        </p:nvSpPr>
        <p:spPr>
          <a:xfrm>
            <a:off x="508000" y="1240325"/>
            <a:ext cx="6180599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81000" rtl="0">
              <a:spcBef>
                <a:spcPts val="560"/>
              </a:spcBef>
              <a:buClr>
                <a:srgbClr val="000000"/>
              </a:buClr>
              <a:buSzPct val="100000"/>
              <a:buFont typeface="Glegoo"/>
              <a:buChar char="★"/>
            </a:pPr>
            <a:r>
              <a:rPr lang="en" sz="2400">
                <a:latin typeface="Glegoo"/>
                <a:ea typeface="Glegoo"/>
                <a:cs typeface="Glegoo"/>
                <a:sym typeface="Glegoo"/>
              </a:rPr>
              <a:t>Select the menu drop down next to "My Calendars"</a:t>
            </a:r>
          </a:p>
          <a:p>
            <a:pPr lvl="0" rtl="0">
              <a:spcBef>
                <a:spcPts val="560"/>
              </a:spcBef>
              <a:buNone/>
            </a:pPr>
            <a:endParaRPr sz="2400">
              <a:latin typeface="Glegoo"/>
              <a:ea typeface="Glegoo"/>
              <a:cs typeface="Glegoo"/>
              <a:sym typeface="Glegoo"/>
            </a:endParaRPr>
          </a:p>
          <a:p>
            <a:pPr marL="914400" lvl="1" indent="-381000" rtl="0">
              <a:lnSpc>
                <a:spcPct val="115000"/>
              </a:lnSpc>
              <a:spcBef>
                <a:spcPts val="560"/>
              </a:spcBef>
              <a:buClr>
                <a:srgbClr val="000000"/>
              </a:buClr>
              <a:buSzPct val="100000"/>
              <a:buFont typeface="Glegoo"/>
              <a:buChar char="○"/>
            </a:pPr>
            <a:r>
              <a:rPr lang="en" sz="2400">
                <a:latin typeface="Glegoo"/>
                <a:ea typeface="Glegoo"/>
                <a:cs typeface="Glegoo"/>
                <a:sym typeface="Glegoo"/>
              </a:rPr>
              <a:t>Create New Calendar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pic>
        <p:nvPicPr>
          <p:cNvPr id="52" name="Shape 5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36712" y="2284900"/>
            <a:ext cx="3144400" cy="179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/>
          <p:nvPr/>
        </p:nvSpPr>
        <p:spPr>
          <a:xfrm rot="-1279815">
            <a:off x="6121291" y="2613951"/>
            <a:ext cx="189694" cy="25275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 rot="-1073178">
            <a:off x="792349" y="3572143"/>
            <a:ext cx="1040278" cy="71875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Glegoo"/>
                <a:ea typeface="Glegoo"/>
                <a:cs typeface="Glegoo"/>
                <a:sym typeface="Glegoo"/>
              </a:rPr>
              <a:t>Share?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 rot="-1117447">
            <a:off x="443109" y="1651423"/>
            <a:ext cx="1666466" cy="47671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 sz="1400" b="1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Give it a name.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96762" y="927050"/>
            <a:ext cx="6369224" cy="36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/>
          <p:nvPr/>
        </p:nvSpPr>
        <p:spPr>
          <a:xfrm>
            <a:off x="3374050" y="1653025"/>
            <a:ext cx="468000" cy="101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3374050" y="1969125"/>
            <a:ext cx="468000" cy="101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 rot="-918592">
            <a:off x="2746948" y="4747668"/>
            <a:ext cx="468112" cy="10108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 txBox="1"/>
          <p:nvPr/>
        </p:nvSpPr>
        <p:spPr>
          <a:xfrm rot="-1164113">
            <a:off x="50472" y="2328617"/>
            <a:ext cx="2524141" cy="486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Provide a description.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0" y="0"/>
            <a:ext cx="8714700" cy="86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CREATE A CALENDAR</a:t>
            </a:r>
          </a:p>
        </p:txBody>
      </p:sp>
      <p:sp>
        <p:nvSpPr>
          <p:cNvPr id="66" name="Shape 66"/>
          <p:cNvSpPr txBox="1"/>
          <p:nvPr/>
        </p:nvSpPr>
        <p:spPr>
          <a:xfrm rot="-1104329">
            <a:off x="181443" y="4110141"/>
            <a:ext cx="2029518" cy="83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Create Calendar.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685800" y="7409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>
                <a:latin typeface="Glegoo"/>
                <a:ea typeface="Glegoo"/>
                <a:cs typeface="Glegoo"/>
                <a:sym typeface="Glegoo"/>
              </a:rPr>
              <a:t>CREATE A CALENDAR</a:t>
            </a:r>
          </a:p>
          <a:p>
            <a:pPr>
              <a:spcBef>
                <a:spcPts val="0"/>
              </a:spcBef>
              <a:buNone/>
            </a:pPr>
            <a:endParaRPr sz="1200" b="0">
              <a:solidFill>
                <a:srgbClr val="222222"/>
              </a:solidFill>
            </a:endParaRPr>
          </a:p>
        </p:txBody>
      </p:sp>
      <p:sp>
        <p:nvSpPr>
          <p:cNvPr id="72" name="Shape 72"/>
          <p:cNvSpPr txBox="1"/>
          <p:nvPr/>
        </p:nvSpPr>
        <p:spPr>
          <a:xfrm>
            <a:off x="377575" y="1071750"/>
            <a:ext cx="4641599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legoo"/>
              <a:buChar char="★"/>
            </a:pPr>
            <a:r>
              <a:rPr lang="en" sz="240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Set your preferences</a:t>
            </a:r>
          </a:p>
          <a:p>
            <a:pPr marL="914400" lvl="1" indent="-381000" rtl="0">
              <a:lnSpc>
                <a:spcPct val="100000"/>
              </a:lnSpc>
              <a:spcBef>
                <a:spcPts val="560"/>
              </a:spcBef>
              <a:buClr>
                <a:srgbClr val="00387E"/>
              </a:buClr>
              <a:buSzPct val="100000"/>
              <a:buFont typeface="Glegoo"/>
              <a:buChar char="○"/>
            </a:pPr>
            <a:r>
              <a:rPr lang="en" sz="240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Color code your calendar</a:t>
            </a:r>
          </a:p>
          <a:p>
            <a:pPr marL="914400" lvl="1" indent="-381000" rtl="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Glegoo"/>
              <a:buChar char="○"/>
            </a:pPr>
            <a:r>
              <a:rPr lang="en" sz="240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Share your calendar</a:t>
            </a:r>
          </a:p>
          <a:p>
            <a:pPr marL="914400" lvl="1" indent="-381000" rtl="0">
              <a:lnSpc>
                <a:spcPct val="100000"/>
              </a:lnSpc>
              <a:spcBef>
                <a:spcPts val="560"/>
              </a:spcBef>
              <a:buClr>
                <a:srgbClr val="00387E"/>
              </a:buClr>
              <a:buSzPct val="100000"/>
              <a:buFont typeface="Glegoo"/>
              <a:buChar char="○"/>
            </a:pPr>
            <a:r>
              <a:rPr lang="en" sz="240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Set reminder preferences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62512" y="1071750"/>
            <a:ext cx="3495675" cy="34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/>
          <p:nvPr/>
        </p:nvSpPr>
        <p:spPr>
          <a:xfrm>
            <a:off x="5790700" y="2708750"/>
            <a:ext cx="468000" cy="101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5790700" y="3084825"/>
            <a:ext cx="468000" cy="101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5790700" y="3264300"/>
            <a:ext cx="468000" cy="101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 rot="-10533034">
            <a:off x="7495499" y="3952354"/>
            <a:ext cx="467910" cy="101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224700" y="-95675"/>
            <a:ext cx="86946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Glegoo"/>
                <a:ea typeface="Glegoo"/>
                <a:cs typeface="Glegoo"/>
                <a:sym typeface="Glegoo"/>
              </a:rPr>
              <a:t>IMPORT OTHER CALENDARS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314400" y="982875"/>
            <a:ext cx="8604899" cy="347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Import events from iCalendar or CSV files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Glegoo"/>
              <a:ea typeface="Glegoo"/>
              <a:cs typeface="Glegoo"/>
              <a:sym typeface="Glegoo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latin typeface="Glegoo"/>
                <a:ea typeface="Glegoo"/>
                <a:cs typeface="Glegoo"/>
                <a:sym typeface="Glegoo"/>
              </a:rPr>
              <a:t>To import events from iCalendar or CSV files, just follow these steps:</a:t>
            </a:r>
          </a:p>
          <a:p>
            <a:pPr marL="711200" lvl="0" indent="-2921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SzPct val="100000"/>
              <a:buFont typeface="Glegoo"/>
              <a:buAutoNum type="arabicPeriod"/>
            </a:pPr>
            <a:r>
              <a:rPr lang="en" sz="1000">
                <a:latin typeface="Glegoo"/>
                <a:ea typeface="Glegoo"/>
                <a:cs typeface="Glegoo"/>
                <a:sym typeface="Glegoo"/>
              </a:rPr>
              <a:t>Click the down-arrow next to </a:t>
            </a:r>
            <a:r>
              <a:rPr lang="en" sz="1000" b="1">
                <a:latin typeface="Glegoo"/>
                <a:ea typeface="Glegoo"/>
                <a:cs typeface="Glegoo"/>
                <a:sym typeface="Glegoo"/>
              </a:rPr>
              <a:t>Other calendars</a:t>
            </a:r>
          </a:p>
          <a:p>
            <a:pPr marL="711200" lvl="0" indent="-2921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SzPct val="100000"/>
              <a:buFont typeface="Glegoo"/>
              <a:buAutoNum type="arabicPeriod"/>
            </a:pPr>
            <a:r>
              <a:rPr lang="en" sz="1000">
                <a:latin typeface="Glegoo"/>
                <a:ea typeface="Glegoo"/>
                <a:cs typeface="Glegoo"/>
                <a:sym typeface="Glegoo"/>
              </a:rPr>
              <a:t>Select </a:t>
            </a:r>
            <a:r>
              <a:rPr lang="en" sz="1000" b="1">
                <a:latin typeface="Glegoo"/>
                <a:ea typeface="Glegoo"/>
                <a:cs typeface="Glegoo"/>
                <a:sym typeface="Glegoo"/>
              </a:rPr>
              <a:t>Import calendar</a:t>
            </a:r>
          </a:p>
          <a:p>
            <a:pPr marL="711200" lvl="0" indent="-2921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SzPct val="100000"/>
              <a:buFont typeface="Glegoo"/>
              <a:buAutoNum type="arabicPeriod"/>
            </a:pPr>
            <a:r>
              <a:rPr lang="en" sz="1000">
                <a:latin typeface="Glegoo"/>
                <a:ea typeface="Glegoo"/>
                <a:cs typeface="Glegoo"/>
                <a:sym typeface="Glegoo"/>
              </a:rPr>
              <a:t>Click </a:t>
            </a:r>
            <a:r>
              <a:rPr lang="en" sz="1000" b="1">
                <a:latin typeface="Glegoo"/>
                <a:ea typeface="Glegoo"/>
                <a:cs typeface="Glegoo"/>
                <a:sym typeface="Glegoo"/>
              </a:rPr>
              <a:t>Choose file</a:t>
            </a:r>
            <a:r>
              <a:rPr lang="en" sz="1000">
                <a:latin typeface="Glegoo"/>
                <a:ea typeface="Glegoo"/>
                <a:cs typeface="Glegoo"/>
                <a:sym typeface="Glegoo"/>
              </a:rPr>
              <a:t> and find the file that contains your events, then click </a:t>
            </a:r>
            <a:r>
              <a:rPr lang="en" sz="1000" b="1">
                <a:latin typeface="Glegoo"/>
                <a:ea typeface="Glegoo"/>
                <a:cs typeface="Glegoo"/>
                <a:sym typeface="Glegoo"/>
              </a:rPr>
              <a:t>Open</a:t>
            </a:r>
            <a:r>
              <a:rPr lang="en" sz="1000">
                <a:latin typeface="Glegoo"/>
                <a:ea typeface="Glegoo"/>
                <a:cs typeface="Glegoo"/>
                <a:sym typeface="Glegoo"/>
              </a:rPr>
              <a:t>.</a:t>
            </a:r>
          </a:p>
          <a:p>
            <a:pPr marL="711200" lvl="0" indent="-292100" rtl="0">
              <a:lnSpc>
                <a:spcPct val="100000"/>
              </a:lnSpc>
              <a:spcBef>
                <a:spcPts val="11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Glegoo"/>
              <a:buAutoNum type="arabicPeriod"/>
            </a:pPr>
            <a:r>
              <a:rPr lang="en" sz="1000">
                <a:latin typeface="Glegoo"/>
                <a:ea typeface="Glegoo"/>
                <a:cs typeface="Glegoo"/>
                <a:sym typeface="Glegoo"/>
              </a:rPr>
              <a:t>Select the Google Calendar where you'd like to import events, then click </a:t>
            </a:r>
            <a:r>
              <a:rPr lang="en" sz="1000" b="1">
                <a:latin typeface="Glegoo"/>
                <a:ea typeface="Glegoo"/>
                <a:cs typeface="Glegoo"/>
                <a:sym typeface="Glegoo"/>
              </a:rPr>
              <a:t>Import</a:t>
            </a:r>
            <a:r>
              <a:rPr lang="en" sz="1000">
                <a:latin typeface="Glegoo"/>
                <a:ea typeface="Glegoo"/>
                <a:cs typeface="Glegoo"/>
                <a:sym typeface="Glegoo"/>
              </a:rPr>
              <a:t>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1000">
                <a:latin typeface="Glegoo"/>
                <a:ea typeface="Glegoo"/>
                <a:cs typeface="Glegoo"/>
                <a:sym typeface="Glegoo"/>
              </a:rPr>
              <a:t>Please note that recurring events may not be recognized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1000">
                <a:latin typeface="Glegoo"/>
                <a:ea typeface="Glegoo"/>
                <a:cs typeface="Glegoo"/>
                <a:sym typeface="Glegoo"/>
              </a:rPr>
              <a:t>when importing events from CSV files.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1000">
                <a:latin typeface="Glegoo"/>
                <a:ea typeface="Glegoo"/>
                <a:cs typeface="Glegoo"/>
                <a:sym typeface="Glegoo"/>
              </a:rPr>
              <a:t>In this case, individual items will be created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latin typeface="Glegoo"/>
                <a:ea typeface="Glegoo"/>
                <a:cs typeface="Glegoo"/>
                <a:sym typeface="Glegoo"/>
              </a:rPr>
              <a:t>for recurring events that fall between the dates you've selected</a:t>
            </a:r>
            <a:r>
              <a:rPr lang="en" sz="1000">
                <a:solidFill>
                  <a:srgbClr val="444444"/>
                </a:solidFill>
                <a:latin typeface="Glegoo"/>
                <a:ea typeface="Glegoo"/>
                <a:cs typeface="Glegoo"/>
                <a:sym typeface="Glegoo"/>
              </a:rPr>
              <a:t>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000">
              <a:solidFill>
                <a:srgbClr val="444444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423550" y="2741749"/>
            <a:ext cx="4442775" cy="207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 rot="-10079683">
            <a:off x="5532683" y="3289396"/>
            <a:ext cx="576918" cy="1868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486700" y="128325"/>
            <a:ext cx="8330100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>
                <a:latin typeface="Glegoo"/>
                <a:ea typeface="Glegoo"/>
                <a:cs typeface="Glegoo"/>
                <a:sym typeface="Glegoo"/>
              </a:rPr>
              <a:t>SUBSCRIBE TO CALENDARS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634875" y="1152225"/>
            <a:ext cx="4675200" cy="326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22222"/>
              </a:lnSpc>
              <a:spcBef>
                <a:spcPts val="0"/>
              </a:spcBef>
              <a:spcAft>
                <a:spcPts val="230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Add a friend's calendar</a:t>
            </a:r>
          </a:p>
          <a:p>
            <a:pPr lvl="0" algn="l" rtl="0">
              <a:lnSpc>
                <a:spcPct val="16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To add a friend's calendar, just follow these steps:</a:t>
            </a:r>
          </a:p>
          <a:p>
            <a:pPr marL="711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Glegoo"/>
              <a:buAutoNum type="arabicPeriod"/>
            </a:pPr>
            <a:r>
              <a:rPr lang="en" sz="1000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Click the down-arrow next to </a:t>
            </a:r>
            <a:r>
              <a:rPr lang="en" sz="1000" b="1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My calendars</a:t>
            </a:r>
          </a:p>
          <a:p>
            <a:pPr marL="711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Glegoo"/>
              <a:buAutoNum type="arabicPeriod"/>
            </a:pPr>
            <a:r>
              <a:rPr lang="en" sz="1000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Select </a:t>
            </a:r>
            <a:r>
              <a:rPr lang="en" sz="1000" b="1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Add a friend's calendar</a:t>
            </a:r>
            <a:r>
              <a:rPr lang="en" sz="1000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from the menu</a:t>
            </a:r>
          </a:p>
          <a:p>
            <a:pPr marL="711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Glegoo"/>
              <a:buAutoNum type="arabicPeriod"/>
            </a:pPr>
            <a:r>
              <a:rPr lang="en" sz="1000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Enter the appropriate email address in the field provided, then click the </a:t>
            </a:r>
            <a:r>
              <a:rPr lang="en" sz="1000" b="1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Add</a:t>
            </a:r>
            <a:r>
              <a:rPr lang="en" sz="1000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button</a:t>
            </a:r>
          </a:p>
          <a:p>
            <a:pPr lvl="0" algn="l" rtl="0">
              <a:lnSpc>
                <a:spcPct val="16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If your friend has opted to share his or her calendar publicly, it will then appear under 'Other Calendars' in the left column. If not, you'll see a message requesting access to your friend's calendar. Feel free to add a note to the request, then click </a:t>
            </a:r>
            <a:r>
              <a:rPr lang="en" sz="1000" b="1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Send Request</a:t>
            </a:r>
            <a:r>
              <a:rPr lang="en" sz="1000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.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543175" y="1152222"/>
            <a:ext cx="2864087" cy="33362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 rot="1111479">
            <a:off x="6190368" y="3119619"/>
            <a:ext cx="363535" cy="11640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1266</Words>
  <Application>Microsoft Office PowerPoint</Application>
  <PresentationFormat>On-screen Show (16:9)</PresentationFormat>
  <Paragraphs>186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simple-light</vt:lpstr>
      <vt:lpstr>PowerPoint Presentation</vt:lpstr>
      <vt:lpstr>PowerPoint Presentation</vt:lpstr>
      <vt:lpstr>Let’s start with exploring Google Calendar’s interface.   </vt:lpstr>
      <vt:lpstr>CREATE A CALENDAR</vt:lpstr>
      <vt:lpstr>CREATE A CALENDAR </vt:lpstr>
      <vt:lpstr>Share?</vt:lpstr>
      <vt:lpstr>CREATE A CALENDAR </vt:lpstr>
      <vt:lpstr>IMPORT OTHER CALENDARS</vt:lpstr>
      <vt:lpstr>SUBSCRIBE TO CALENDARS </vt:lpstr>
      <vt:lpstr>SUBSCRIBE TO CALENDARS </vt:lpstr>
      <vt:lpstr>SUBSCRIBE TO CALENDARS</vt:lpstr>
      <vt:lpstr>SUBSCRIBE TO CALENDARS</vt:lpstr>
      <vt:lpstr>CREATE AN EVENT</vt:lpstr>
      <vt:lpstr>CREATE AN EVENT </vt:lpstr>
      <vt:lpstr>CREATE AN EVENT</vt:lpstr>
      <vt:lpstr>CREATE AN EVENT</vt:lpstr>
      <vt:lpstr>ADDING EVENTS FROM GMAIL</vt:lpstr>
      <vt:lpstr>PowerPoint Presentation</vt:lpstr>
      <vt:lpstr>MANAGE NOTIFICATIONS</vt:lpstr>
      <vt:lpstr>SHARE and COLLABORATE</vt:lpstr>
      <vt:lpstr>SHARE and COLLABORATE</vt:lpstr>
      <vt:lpstr>CALENDAR LABS</vt:lpstr>
      <vt:lpstr>CALENDAR LABS</vt:lpstr>
      <vt:lpstr>MORE CALENDAR LABS</vt:lpstr>
      <vt:lpstr>MORE CALENDAR LABS</vt:lpstr>
      <vt:lpstr>PUBLISH A CALENDAR</vt:lpstr>
      <vt:lpstr>PUBLISH A CALENDAR</vt:lpstr>
      <vt:lpstr>LESSON PLANS</vt:lpstr>
      <vt:lpstr>LESSON PLANS</vt:lpstr>
      <vt:lpstr>LESSON PLANS</vt:lpstr>
      <vt:lpstr>TIPS AND TRICKS</vt:lpstr>
      <vt:lpstr>Chrome Extensions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Sabato, Joseph</dc:creator>
  <cp:lastModifiedBy>Sabato, Joseph</cp:lastModifiedBy>
  <cp:revision>1</cp:revision>
  <dcterms:modified xsi:type="dcterms:W3CDTF">2014-07-17T13:06:40Z</dcterms:modified>
</cp:coreProperties>
</file>